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9" r:id="rId8"/>
    <p:sldId id="263" r:id="rId9"/>
    <p:sldId id="264" r:id="rId10"/>
    <p:sldId id="266" r:id="rId11"/>
    <p:sldId id="267" r:id="rId12"/>
    <p:sldId id="268"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1022C31-4BA5-43DF-883B-D9CC63117081}" type="datetimeFigureOut">
              <a:rPr lang="ar-SA" smtClean="0"/>
              <a:pPr/>
              <a:t>20/08/1443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F640AD5-339E-4D1B-AFBE-4771D75AB67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1022C31-4BA5-43DF-883B-D9CC63117081}" type="datetimeFigureOut">
              <a:rPr lang="ar-SA" smtClean="0"/>
              <a:pPr/>
              <a:t>20/08/1443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F640AD5-339E-4D1B-AFBE-4771D75AB67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000240"/>
            <a:ext cx="7772400" cy="1071570"/>
          </a:xfrm>
        </p:spPr>
        <p:txBody>
          <a:bodyPr>
            <a:normAutofit fontScale="90000"/>
          </a:bodyPr>
          <a:lstStyle/>
          <a:p>
            <a:pPr rtl="0"/>
            <a:r>
              <a:rPr lang="en-US" b="1" dirty="0" smtClean="0">
                <a:solidFill>
                  <a:srgbClr val="FF0000"/>
                </a:solidFill>
                <a:latin typeface="Andalus" pitchFamily="18" charset="-78"/>
                <a:cs typeface="Andalus" pitchFamily="18" charset="-78"/>
              </a:rPr>
              <a:t>Nervous system toxicity</a:t>
            </a:r>
            <a:br>
              <a:rPr lang="en-US" b="1" dirty="0" smtClean="0">
                <a:solidFill>
                  <a:srgbClr val="FF0000"/>
                </a:solidFill>
                <a:latin typeface="Andalus" pitchFamily="18" charset="-78"/>
                <a:cs typeface="Andalus" pitchFamily="18" charset="-78"/>
              </a:rPr>
            </a:br>
            <a:r>
              <a:rPr lang="en-US" b="1" dirty="0" smtClean="0">
                <a:solidFill>
                  <a:srgbClr val="FF0000"/>
                </a:solidFill>
                <a:latin typeface="Andalus" pitchFamily="18" charset="-78"/>
                <a:cs typeface="Andalus" pitchFamily="18" charset="-78"/>
              </a:rPr>
              <a:t> </a:t>
            </a:r>
            <a:r>
              <a:rPr lang="en-US" b="1" dirty="0" err="1" smtClean="0">
                <a:solidFill>
                  <a:srgbClr val="FF0000"/>
                </a:solidFill>
                <a:latin typeface="Andalus" pitchFamily="18" charset="-78"/>
                <a:cs typeface="Andalus" pitchFamily="18" charset="-78"/>
              </a:rPr>
              <a:t>Lec</a:t>
            </a:r>
            <a:r>
              <a:rPr lang="en-US" b="1" dirty="0" smtClean="0">
                <a:solidFill>
                  <a:srgbClr val="FF0000"/>
                </a:solidFill>
                <a:latin typeface="Andalus" pitchFamily="18" charset="-78"/>
                <a:cs typeface="Andalus" pitchFamily="18" charset="-78"/>
              </a:rPr>
              <a:t> 4 </a:t>
            </a:r>
            <a:br>
              <a:rPr lang="en-US" b="1" dirty="0" smtClean="0">
                <a:solidFill>
                  <a:srgbClr val="FF0000"/>
                </a:solidFill>
                <a:latin typeface="Andalus" pitchFamily="18" charset="-78"/>
                <a:cs typeface="Andalus" pitchFamily="18" charset="-78"/>
              </a:rPr>
            </a:br>
            <a:r>
              <a:rPr lang="en-US" b="1" dirty="0" smtClean="0">
                <a:solidFill>
                  <a:srgbClr val="FF0000"/>
                </a:solidFill>
                <a:latin typeface="Andalus" pitchFamily="18" charset="-78"/>
                <a:cs typeface="Andalus" pitchFamily="18" charset="-78"/>
              </a:rPr>
              <a:t>Dr. </a:t>
            </a:r>
            <a:r>
              <a:rPr lang="en-US" b="1" dirty="0" err="1" smtClean="0">
                <a:solidFill>
                  <a:srgbClr val="FF0000"/>
                </a:solidFill>
                <a:latin typeface="Andalus" pitchFamily="18" charset="-78"/>
                <a:cs typeface="Andalus" pitchFamily="18" charset="-78"/>
              </a:rPr>
              <a:t>Afrah</a:t>
            </a:r>
            <a:r>
              <a:rPr lang="en-US" b="1" dirty="0" smtClean="0">
                <a:solidFill>
                  <a:srgbClr val="FF0000"/>
                </a:solidFill>
                <a:latin typeface="Andalus" pitchFamily="18" charset="-78"/>
                <a:cs typeface="Andalus" pitchFamily="18" charset="-78"/>
              </a:rPr>
              <a:t>  </a:t>
            </a:r>
            <a:endParaRPr lang="ar-SA" b="1" dirty="0">
              <a:solidFill>
                <a:srgbClr val="FF0000"/>
              </a:solidFill>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txBody>
          <a:bodyPr>
            <a:normAutofit fontScale="90000"/>
          </a:bodyPr>
          <a:lstStyle/>
          <a:p>
            <a:r>
              <a:rPr lang="en-US" b="1" dirty="0" smtClean="0">
                <a:solidFill>
                  <a:srgbClr val="FF0000"/>
                </a:solidFill>
                <a:latin typeface="Perpetua" pitchFamily="18" charset="0"/>
              </a:rPr>
              <a:t>Lead </a:t>
            </a: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457200" y="1142984"/>
            <a:ext cx="8229600" cy="5429288"/>
          </a:xfrm>
        </p:spPr>
        <p:txBody>
          <a:bodyPr>
            <a:normAutofit fontScale="70000" lnSpcReduction="20000"/>
          </a:bodyPr>
          <a:lstStyle/>
          <a:p>
            <a:pPr lvl="0" algn="just" rtl="0"/>
            <a:r>
              <a:rPr lang="en-US" b="1" dirty="0" smtClean="0">
                <a:solidFill>
                  <a:schemeClr val="accent4">
                    <a:lumMod val="50000"/>
                  </a:schemeClr>
                </a:solidFill>
                <a:latin typeface="Perpetua" pitchFamily="18" charset="0"/>
              </a:rPr>
              <a:t>Toxic </a:t>
            </a:r>
            <a:r>
              <a:rPr lang="en-US" b="1" dirty="0">
                <a:solidFill>
                  <a:schemeClr val="accent4">
                    <a:lumMod val="50000"/>
                  </a:schemeClr>
                </a:solidFill>
                <a:latin typeface="Perpetua" pitchFamily="18" charset="0"/>
              </a:rPr>
              <a:t>effect of lead is variable between individuals ( depending on many factors )</a:t>
            </a:r>
          </a:p>
          <a:p>
            <a:pPr lvl="0" algn="just" rtl="0"/>
            <a:r>
              <a:rPr lang="en-US" b="1" i="1" dirty="0">
                <a:solidFill>
                  <a:schemeClr val="accent4">
                    <a:lumMod val="50000"/>
                  </a:schemeClr>
                </a:solidFill>
                <a:latin typeface="Perpetua" pitchFamily="18" charset="0"/>
              </a:rPr>
              <a:t>Children affected more than adults because of : </a:t>
            </a:r>
            <a:endParaRPr lang="en-US" b="1" dirty="0">
              <a:solidFill>
                <a:schemeClr val="accent4">
                  <a:lumMod val="50000"/>
                </a:schemeClr>
              </a:solidFill>
              <a:latin typeface="Perpetua" pitchFamily="18" charset="0"/>
            </a:endParaRPr>
          </a:p>
          <a:p>
            <a:pPr lvl="0" algn="just" rtl="0"/>
            <a:r>
              <a:rPr lang="en-US" b="1" i="1" dirty="0">
                <a:solidFill>
                  <a:srgbClr val="C00000"/>
                </a:solidFill>
                <a:latin typeface="Perpetua" pitchFamily="18" charset="0"/>
              </a:rPr>
              <a:t>Lead absorption in children more than adults</a:t>
            </a:r>
            <a:endParaRPr lang="en-US" b="1" dirty="0">
              <a:solidFill>
                <a:srgbClr val="C00000"/>
              </a:solidFill>
              <a:latin typeface="Perpetua" pitchFamily="18" charset="0"/>
            </a:endParaRPr>
          </a:p>
          <a:p>
            <a:pPr lvl="0" algn="just" rtl="0"/>
            <a:r>
              <a:rPr lang="en-US" b="1" i="1" dirty="0">
                <a:solidFill>
                  <a:srgbClr val="C00000"/>
                </a:solidFill>
                <a:latin typeface="Perpetua" pitchFamily="18" charset="0"/>
              </a:rPr>
              <a:t>Less protection of BBB </a:t>
            </a:r>
            <a:endParaRPr lang="en-US" b="1" dirty="0">
              <a:solidFill>
                <a:srgbClr val="C00000"/>
              </a:solidFill>
              <a:latin typeface="Perpetua" pitchFamily="18" charset="0"/>
            </a:endParaRPr>
          </a:p>
          <a:p>
            <a:pPr lvl="0" algn="just" rtl="0"/>
            <a:r>
              <a:rPr lang="en-US" b="1" dirty="0">
                <a:solidFill>
                  <a:schemeClr val="accent4">
                    <a:lumMod val="50000"/>
                  </a:schemeClr>
                </a:solidFill>
                <a:latin typeface="Perpetua" pitchFamily="18" charset="0"/>
              </a:rPr>
              <a:t>Toxic effects in children differs from toxic effects in adults </a:t>
            </a:r>
          </a:p>
          <a:p>
            <a:pPr lvl="0" algn="just" rtl="0"/>
            <a:r>
              <a:rPr lang="en-US" b="1" dirty="0">
                <a:solidFill>
                  <a:schemeClr val="accent4">
                    <a:lumMod val="50000"/>
                  </a:schemeClr>
                </a:solidFill>
                <a:latin typeface="Perpetua" pitchFamily="18" charset="0"/>
              </a:rPr>
              <a:t>Signs and symptoms of acute toxicity differs from those occur in chronic toxicity </a:t>
            </a:r>
            <a:endParaRPr lang="en-US" b="1" dirty="0" smtClean="0">
              <a:solidFill>
                <a:schemeClr val="accent4">
                  <a:lumMod val="50000"/>
                </a:schemeClr>
              </a:solidFill>
              <a:latin typeface="Perpetua" pitchFamily="18" charset="0"/>
            </a:endParaRPr>
          </a:p>
          <a:p>
            <a:pPr lvl="0" algn="just" rtl="0"/>
            <a:r>
              <a:rPr lang="en-US" b="1" dirty="0" smtClean="0">
                <a:solidFill>
                  <a:schemeClr val="accent4">
                    <a:lumMod val="50000"/>
                  </a:schemeClr>
                </a:solidFill>
                <a:latin typeface="Perpetua" pitchFamily="18" charset="0"/>
              </a:rPr>
              <a:t>Chronic </a:t>
            </a:r>
            <a:r>
              <a:rPr lang="en-US" b="1" dirty="0">
                <a:solidFill>
                  <a:schemeClr val="accent4">
                    <a:lumMod val="50000"/>
                  </a:schemeClr>
                </a:solidFill>
                <a:latin typeface="Perpetua" pitchFamily="18" charset="0"/>
              </a:rPr>
              <a:t>lead intoxication in adults results in peripheral neuropathy, often accompanied by manifestations outside the NS, </a:t>
            </a:r>
            <a:r>
              <a:rPr lang="en-US" b="1" dirty="0" smtClean="0">
                <a:solidFill>
                  <a:schemeClr val="accent4">
                    <a:lumMod val="50000"/>
                  </a:schemeClr>
                </a:solidFill>
                <a:latin typeface="Perpetua" pitchFamily="18" charset="0"/>
              </a:rPr>
              <a:t>such as </a:t>
            </a:r>
            <a:r>
              <a:rPr lang="en-US" b="1" dirty="0">
                <a:solidFill>
                  <a:schemeClr val="accent4">
                    <a:lumMod val="50000"/>
                  </a:schemeClr>
                </a:solidFill>
                <a:latin typeface="Perpetua" pitchFamily="18" charset="0"/>
              </a:rPr>
              <a:t>gastritis, colicky abdominal pain, anemia, and the </a:t>
            </a:r>
            <a:r>
              <a:rPr lang="en-US" b="1" dirty="0" smtClean="0">
                <a:solidFill>
                  <a:schemeClr val="accent4">
                    <a:lumMod val="50000"/>
                  </a:schemeClr>
                </a:solidFill>
                <a:latin typeface="Perpetua" pitchFamily="18" charset="0"/>
              </a:rPr>
              <a:t>prominent deposition </a:t>
            </a:r>
            <a:r>
              <a:rPr lang="en-US" b="1" dirty="0">
                <a:solidFill>
                  <a:schemeClr val="accent4">
                    <a:lumMod val="50000"/>
                  </a:schemeClr>
                </a:solidFill>
                <a:latin typeface="Perpetua" pitchFamily="18" charset="0"/>
              </a:rPr>
              <a:t>of lead in particular anatomic sites, creating lead </a:t>
            </a:r>
            <a:r>
              <a:rPr lang="en-US" b="1" dirty="0" smtClean="0">
                <a:solidFill>
                  <a:schemeClr val="accent4">
                    <a:lumMod val="50000"/>
                  </a:schemeClr>
                </a:solidFill>
                <a:latin typeface="Perpetua" pitchFamily="18" charset="0"/>
              </a:rPr>
              <a:t>lines in </a:t>
            </a:r>
            <a:r>
              <a:rPr lang="en-US" b="1" dirty="0">
                <a:solidFill>
                  <a:schemeClr val="accent4">
                    <a:lumMod val="50000"/>
                  </a:schemeClr>
                </a:solidFill>
                <a:latin typeface="Perpetua" pitchFamily="18" charset="0"/>
              </a:rPr>
              <a:t>the gums and in the epiphyses of long bones in children. </a:t>
            </a:r>
          </a:p>
          <a:p>
            <a:pPr lvl="0" algn="just" rtl="0"/>
            <a:r>
              <a:rPr lang="en-US" b="1" i="1" dirty="0">
                <a:solidFill>
                  <a:srgbClr val="C00000"/>
                </a:solidFill>
                <a:latin typeface="Perpetua" pitchFamily="18" charset="0"/>
              </a:rPr>
              <a:t>Other findings : axonopathy including motor axons, and lead encephalopathy.</a:t>
            </a:r>
          </a:p>
          <a:p>
            <a:pPr algn="just"/>
            <a:endParaRPr lang="ar-SA" b="1" dirty="0">
              <a:solidFill>
                <a:schemeClr val="accent4">
                  <a:lumMod val="50000"/>
                </a:schemeClr>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428604"/>
            <a:ext cx="8229600" cy="582594"/>
          </a:xfrm>
        </p:spPr>
        <p:txBody>
          <a:bodyPr>
            <a:noAutofit/>
          </a:bodyPr>
          <a:lstStyle/>
          <a:p>
            <a:pPr rtl="0"/>
            <a:r>
              <a:rPr lang="en-US" sz="3200" b="1" dirty="0" smtClean="0">
                <a:solidFill>
                  <a:srgbClr val="FF0000"/>
                </a:solidFill>
                <a:latin typeface="Perpetua" pitchFamily="18" charset="0"/>
              </a:rPr>
              <a:t>Mechanism of lead toxicity  </a:t>
            </a:r>
            <a:br>
              <a:rPr lang="en-US" sz="3200" b="1" dirty="0" smtClean="0">
                <a:solidFill>
                  <a:srgbClr val="FF0000"/>
                </a:solidFill>
                <a:latin typeface="Perpetua" pitchFamily="18" charset="0"/>
              </a:rPr>
            </a:br>
            <a:endParaRPr lang="ar-SA" sz="3200" b="1" dirty="0">
              <a:solidFill>
                <a:srgbClr val="FF0000"/>
              </a:solidFill>
              <a:latin typeface="Perpetua" pitchFamily="18" charset="0"/>
            </a:endParaRPr>
          </a:p>
        </p:txBody>
      </p:sp>
      <p:sp>
        <p:nvSpPr>
          <p:cNvPr id="3" name="عنصر نائب للمحتوى 2"/>
          <p:cNvSpPr>
            <a:spLocks noGrp="1"/>
          </p:cNvSpPr>
          <p:nvPr>
            <p:ph idx="1"/>
          </p:nvPr>
        </p:nvSpPr>
        <p:spPr>
          <a:xfrm>
            <a:off x="428596" y="1000108"/>
            <a:ext cx="8229600" cy="4525963"/>
          </a:xfrm>
        </p:spPr>
        <p:txBody>
          <a:bodyPr>
            <a:normAutofit/>
          </a:bodyPr>
          <a:lstStyle/>
          <a:p>
            <a:pPr algn="l" rtl="0">
              <a:buNone/>
            </a:pPr>
            <a:endParaRPr lang="en-US" b="1" dirty="0">
              <a:solidFill>
                <a:schemeClr val="accent1">
                  <a:lumMod val="50000"/>
                </a:schemeClr>
              </a:solidFill>
              <a:latin typeface="Perpetua" pitchFamily="18" charset="0"/>
            </a:endParaRPr>
          </a:p>
          <a:p>
            <a:pPr lvl="0" algn="l" rtl="0"/>
            <a:r>
              <a:rPr lang="en-US" b="1" dirty="0" smtClean="0">
                <a:solidFill>
                  <a:schemeClr val="accent1">
                    <a:lumMod val="50000"/>
                  </a:schemeClr>
                </a:solidFill>
                <a:latin typeface="Perpetua" pitchFamily="18" charset="0"/>
              </a:rPr>
              <a:t>Binding with sulfhydryl group inhibiting some enzymes</a:t>
            </a:r>
            <a:endParaRPr lang="en-US" b="1" dirty="0">
              <a:solidFill>
                <a:schemeClr val="accent1">
                  <a:lumMod val="50000"/>
                </a:schemeClr>
              </a:solidFill>
              <a:latin typeface="Perpetua" pitchFamily="18" charset="0"/>
            </a:endParaRPr>
          </a:p>
          <a:p>
            <a:pPr lvl="0" algn="l" rtl="0"/>
            <a:r>
              <a:rPr lang="en-US" b="1" dirty="0" smtClean="0">
                <a:solidFill>
                  <a:schemeClr val="accent1">
                    <a:lumMod val="50000"/>
                  </a:schemeClr>
                </a:solidFill>
                <a:latin typeface="Perpetua" pitchFamily="18" charset="0"/>
              </a:rPr>
              <a:t>Inhibition of </a:t>
            </a:r>
            <a:r>
              <a:rPr lang="en-US" b="1" dirty="0">
                <a:solidFill>
                  <a:schemeClr val="accent1">
                    <a:lumMod val="50000"/>
                  </a:schemeClr>
                </a:solidFill>
                <a:latin typeface="Perpetua" pitchFamily="18" charset="0"/>
              </a:rPr>
              <a:t>cellular function requiring </a:t>
            </a:r>
            <a:r>
              <a:rPr lang="en-US" b="1" dirty="0" smtClean="0">
                <a:solidFill>
                  <a:schemeClr val="accent1">
                    <a:lumMod val="50000"/>
                  </a:schemeClr>
                </a:solidFill>
                <a:latin typeface="Perpetua" pitchFamily="18" charset="0"/>
              </a:rPr>
              <a:t>calcium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2594"/>
          </a:xfrm>
        </p:spPr>
        <p:txBody>
          <a:bodyPr>
            <a:normAutofit fontScale="90000"/>
          </a:bodyPr>
          <a:lstStyle/>
          <a:p>
            <a:r>
              <a:rPr lang="en-US" b="1" dirty="0" smtClean="0">
                <a:solidFill>
                  <a:srgbClr val="FF0000"/>
                </a:solidFill>
                <a:latin typeface="Perpetua" pitchFamily="18" charset="0"/>
              </a:rPr>
              <a:t>Lead neuropathy </a:t>
            </a: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457200" y="1071546"/>
            <a:ext cx="8229600" cy="5054617"/>
          </a:xfrm>
        </p:spPr>
        <p:txBody>
          <a:bodyPr/>
          <a:lstStyle/>
          <a:p>
            <a:pPr algn="l" rtl="0"/>
            <a:r>
              <a:rPr lang="en-US" b="1" i="1" dirty="0" smtClean="0">
                <a:solidFill>
                  <a:schemeClr val="accent2">
                    <a:lumMod val="50000"/>
                  </a:schemeClr>
                </a:solidFill>
                <a:latin typeface="Perpetua" pitchFamily="18" charset="0"/>
              </a:rPr>
              <a:t>Lead neuropathy can be due to : </a:t>
            </a:r>
          </a:p>
          <a:p>
            <a:pPr algn="l" rtl="0">
              <a:buFontTx/>
              <a:buChar char="-"/>
            </a:pPr>
            <a:r>
              <a:rPr lang="en-US" b="1" i="1" dirty="0" smtClean="0">
                <a:solidFill>
                  <a:srgbClr val="002060"/>
                </a:solidFill>
                <a:latin typeface="Perpetua" pitchFamily="18" charset="0"/>
              </a:rPr>
              <a:t>Decreased </a:t>
            </a:r>
            <a:r>
              <a:rPr lang="en-US" b="1" i="1" dirty="0">
                <a:solidFill>
                  <a:srgbClr val="002060"/>
                </a:solidFill>
                <a:latin typeface="Perpetua" pitchFamily="18" charset="0"/>
              </a:rPr>
              <a:t>oligodendrite </a:t>
            </a:r>
            <a:r>
              <a:rPr lang="en-US" b="1" i="1" dirty="0" smtClean="0">
                <a:solidFill>
                  <a:srgbClr val="002060"/>
                </a:solidFill>
                <a:latin typeface="Perpetua" pitchFamily="18" charset="0"/>
              </a:rPr>
              <a:t>density</a:t>
            </a:r>
          </a:p>
          <a:p>
            <a:pPr algn="l" rtl="0">
              <a:buFontTx/>
              <a:buChar char="-"/>
            </a:pPr>
            <a:r>
              <a:rPr lang="en-US" b="1" i="1" dirty="0" smtClean="0">
                <a:solidFill>
                  <a:srgbClr val="002060"/>
                </a:solidFill>
                <a:latin typeface="Perpetua" pitchFamily="18" charset="0"/>
              </a:rPr>
              <a:t>Myelin deposition</a:t>
            </a:r>
          </a:p>
          <a:p>
            <a:pPr algn="l" rtl="0">
              <a:buFontTx/>
              <a:buChar char="-"/>
            </a:pPr>
            <a:r>
              <a:rPr lang="en-US" b="1" i="1" dirty="0" smtClean="0">
                <a:solidFill>
                  <a:srgbClr val="002060"/>
                </a:solidFill>
                <a:latin typeface="Perpetua" pitchFamily="18" charset="0"/>
              </a:rPr>
              <a:t>Blockage </a:t>
            </a:r>
            <a:r>
              <a:rPr lang="en-US" b="1" i="1" dirty="0">
                <a:solidFill>
                  <a:srgbClr val="002060"/>
                </a:solidFill>
                <a:latin typeface="Perpetua" pitchFamily="18" charset="0"/>
              </a:rPr>
              <a:t>of voltage-sensitive calcium </a:t>
            </a:r>
            <a:r>
              <a:rPr lang="en-US" b="1" i="1" dirty="0" smtClean="0">
                <a:solidFill>
                  <a:srgbClr val="002060"/>
                </a:solidFill>
                <a:latin typeface="Perpetua" pitchFamily="18" charset="0"/>
              </a:rPr>
              <a:t>channels</a:t>
            </a:r>
          </a:p>
          <a:p>
            <a:pPr algn="l" rtl="0">
              <a:buFontTx/>
              <a:buChar char="-"/>
            </a:pPr>
            <a:r>
              <a:rPr lang="en-US" b="1" i="1" dirty="0" smtClean="0">
                <a:solidFill>
                  <a:srgbClr val="002060"/>
                </a:solidFill>
                <a:latin typeface="Perpetua" pitchFamily="18" charset="0"/>
              </a:rPr>
              <a:t>Interference </a:t>
            </a:r>
            <a:r>
              <a:rPr lang="en-US" b="1" i="1" dirty="0">
                <a:solidFill>
                  <a:srgbClr val="002060"/>
                </a:solidFill>
                <a:latin typeface="Perpetua" pitchFamily="18" charset="0"/>
              </a:rPr>
              <a:t>with neurotransmitters</a:t>
            </a:r>
            <a:endParaRPr lang="ar-SA" b="1"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8229600" cy="714380"/>
          </a:xfrm>
        </p:spPr>
        <p:txBody>
          <a:bodyPr>
            <a:normAutofit fontScale="90000"/>
          </a:bodyPr>
          <a:lstStyle/>
          <a:p>
            <a:r>
              <a:rPr lang="en-US" b="1" dirty="0" smtClean="0">
                <a:solidFill>
                  <a:srgbClr val="FF0000"/>
                </a:solidFill>
                <a:latin typeface="Perpetua" pitchFamily="18" charset="0"/>
              </a:rPr>
              <a:t>Lead encephalopathy</a:t>
            </a:r>
            <a:br>
              <a:rPr lang="en-US" b="1" dirty="0" smtClean="0">
                <a:solidFill>
                  <a:srgbClr val="FF0000"/>
                </a:solidFill>
                <a:latin typeface="Perpetua" pitchFamily="18" charset="0"/>
              </a:rPr>
            </a:b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357158" y="1000108"/>
            <a:ext cx="8372476" cy="4983179"/>
          </a:xfrm>
        </p:spPr>
        <p:txBody>
          <a:bodyPr>
            <a:normAutofit fontScale="92500" lnSpcReduction="20000"/>
          </a:bodyPr>
          <a:lstStyle/>
          <a:p>
            <a:pPr lvl="0" algn="just" rtl="0"/>
            <a:endParaRPr lang="en-US" sz="3600" dirty="0" smtClean="0">
              <a:solidFill>
                <a:srgbClr val="002060"/>
              </a:solidFill>
              <a:latin typeface="Perpetua" pitchFamily="18" charset="0"/>
            </a:endParaRPr>
          </a:p>
          <a:p>
            <a:pPr lvl="0" algn="just" rtl="0"/>
            <a:r>
              <a:rPr lang="en-US" sz="3600" dirty="0" smtClean="0">
                <a:solidFill>
                  <a:srgbClr val="002060"/>
                </a:solidFill>
                <a:latin typeface="Perpetua" pitchFamily="18" charset="0"/>
              </a:rPr>
              <a:t>It can occur during exposure to high levels of lead especially in children </a:t>
            </a:r>
            <a:r>
              <a:rPr lang="en-US" sz="3600" i="1" dirty="0" smtClean="0">
                <a:solidFill>
                  <a:srgbClr val="C00000"/>
                </a:solidFill>
                <a:latin typeface="Perpetua" pitchFamily="18" charset="0"/>
              </a:rPr>
              <a:t>( during acute toxicity ) </a:t>
            </a:r>
          </a:p>
          <a:p>
            <a:pPr lvl="0" algn="just" rtl="0"/>
            <a:r>
              <a:rPr lang="en-US" sz="3600" dirty="0" smtClean="0">
                <a:solidFill>
                  <a:srgbClr val="002060"/>
                </a:solidFill>
                <a:latin typeface="Perpetua" pitchFamily="18" charset="0"/>
              </a:rPr>
              <a:t>It is characterized  </a:t>
            </a:r>
            <a:r>
              <a:rPr lang="en-US" sz="3600" dirty="0">
                <a:solidFill>
                  <a:srgbClr val="002060"/>
                </a:solidFill>
                <a:latin typeface="Perpetua" pitchFamily="18" charset="0"/>
              </a:rPr>
              <a:t>by </a:t>
            </a:r>
            <a:r>
              <a:rPr lang="en-US" sz="3600" dirty="0">
                <a:solidFill>
                  <a:srgbClr val="C00000"/>
                </a:solidFill>
                <a:latin typeface="Perpetua" pitchFamily="18" charset="0"/>
              </a:rPr>
              <a:t>cerebellar hemorrhage, increased blood-brain barrier permeability, and </a:t>
            </a:r>
            <a:r>
              <a:rPr lang="en-US" sz="3600" dirty="0" err="1">
                <a:solidFill>
                  <a:srgbClr val="C00000"/>
                </a:solidFill>
                <a:latin typeface="Perpetua" pitchFamily="18" charset="0"/>
              </a:rPr>
              <a:t>vasogenic</a:t>
            </a:r>
            <a:r>
              <a:rPr lang="en-US" sz="3600" dirty="0">
                <a:solidFill>
                  <a:srgbClr val="C00000"/>
                </a:solidFill>
                <a:latin typeface="Perpetua" pitchFamily="18" charset="0"/>
              </a:rPr>
              <a:t> </a:t>
            </a:r>
            <a:r>
              <a:rPr lang="en-US" sz="3600" dirty="0" smtClean="0">
                <a:solidFill>
                  <a:srgbClr val="C00000"/>
                </a:solidFill>
                <a:latin typeface="Perpetua" pitchFamily="18" charset="0"/>
              </a:rPr>
              <a:t>edema</a:t>
            </a:r>
            <a:r>
              <a:rPr lang="ar-IQ" sz="3600" dirty="0" smtClean="0">
                <a:solidFill>
                  <a:srgbClr val="C00000"/>
                </a:solidFill>
                <a:latin typeface="Times New Roman" pitchFamily="18" charset="0"/>
                <a:cs typeface="Times New Roman" pitchFamily="18" charset="0"/>
              </a:rPr>
              <a:t>)</a:t>
            </a:r>
            <a:r>
              <a:rPr lang="en-US" sz="3600" dirty="0" smtClean="0">
                <a:solidFill>
                  <a:srgbClr val="C00000"/>
                </a:solidFill>
                <a:latin typeface="Times New Roman" pitchFamily="18" charset="0"/>
                <a:cs typeface="Times New Roman" pitchFamily="18" charset="0"/>
              </a:rPr>
              <a:t> </a:t>
            </a:r>
            <a:r>
              <a:rPr lang="en-US" sz="3600" dirty="0" smtClean="0">
                <a:latin typeface="Times New Roman" pitchFamily="18" charset="0"/>
                <a:cs typeface="Times New Roman" pitchFamily="18" charset="0"/>
              </a:rPr>
              <a:t>extracellular accumulation of fluid resulting from disruption of the blood-brain barrier (BBB) and extravasations of serum proteins, while </a:t>
            </a:r>
            <a:r>
              <a:rPr lang="en-US" sz="3600" dirty="0" err="1" smtClean="0">
                <a:latin typeface="Times New Roman" pitchFamily="18" charset="0"/>
                <a:cs typeface="Times New Roman" pitchFamily="18" charset="0"/>
              </a:rPr>
              <a:t>cytotoxic</a:t>
            </a:r>
            <a:r>
              <a:rPr lang="en-US" sz="3600" dirty="0" smtClean="0">
                <a:latin typeface="Times New Roman" pitchFamily="18" charset="0"/>
                <a:cs typeface="Times New Roman" pitchFamily="18" charset="0"/>
              </a:rPr>
              <a:t> edema is characterized by cell swelling caused by intracellular accumulation of fluid</a:t>
            </a:r>
            <a:r>
              <a:rPr lang="en-US" sz="3600" dirty="0" smtClean="0"/>
              <a:t>.</a:t>
            </a:r>
            <a:endParaRPr lang="en-US" sz="3600" dirty="0">
              <a:solidFill>
                <a:srgbClr val="C00000"/>
              </a:solidFill>
              <a:latin typeface="Perpetua" pitchFamily="18" charset="0"/>
            </a:endParaRPr>
          </a:p>
          <a:p>
            <a:pPr algn="just"/>
            <a:endParaRPr lang="ar-SA" sz="3600"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68346"/>
          </a:xfrm>
        </p:spPr>
        <p:txBody>
          <a:bodyPr>
            <a:normAutofit/>
          </a:bodyPr>
          <a:lstStyle/>
          <a:p>
            <a:r>
              <a:rPr lang="en-US" sz="3600" b="1" dirty="0" smtClean="0">
                <a:solidFill>
                  <a:srgbClr val="FF0000"/>
                </a:solidFill>
                <a:latin typeface="Perpetua" pitchFamily="18" charset="0"/>
              </a:rPr>
              <a:t>Neurotoxic affecting neurotransmission </a:t>
            </a:r>
            <a:endParaRPr lang="ar-SA" sz="3600" b="1" dirty="0">
              <a:solidFill>
                <a:srgbClr val="FF0000"/>
              </a:solidFill>
              <a:latin typeface="Perpetua" pitchFamily="18" charset="0"/>
            </a:endParaRPr>
          </a:p>
        </p:txBody>
      </p:sp>
      <p:sp>
        <p:nvSpPr>
          <p:cNvPr id="3" name="عنصر نائب للمحتوى 2"/>
          <p:cNvSpPr>
            <a:spLocks noGrp="1"/>
          </p:cNvSpPr>
          <p:nvPr>
            <p:ph idx="1"/>
          </p:nvPr>
        </p:nvSpPr>
        <p:spPr>
          <a:xfrm>
            <a:off x="457200" y="1214422"/>
            <a:ext cx="8229600" cy="5143536"/>
          </a:xfrm>
        </p:spPr>
        <p:txBody>
          <a:bodyPr>
            <a:normAutofit fontScale="77500" lnSpcReduction="20000"/>
          </a:bodyPr>
          <a:lstStyle/>
          <a:p>
            <a:pPr algn="just" rtl="0"/>
            <a:r>
              <a:rPr lang="en-US" b="1" i="1" dirty="0" smtClean="0">
                <a:solidFill>
                  <a:srgbClr val="C00000"/>
                </a:solidFill>
                <a:latin typeface="Perpetua" pitchFamily="18" charset="0"/>
              </a:rPr>
              <a:t>Nicotine </a:t>
            </a:r>
          </a:p>
          <a:p>
            <a:pPr lvl="0" algn="just" rtl="0"/>
            <a:r>
              <a:rPr lang="en-US" i="1" dirty="0">
                <a:solidFill>
                  <a:srgbClr val="FF0000"/>
                </a:solidFill>
                <a:latin typeface="Perpetua" pitchFamily="18" charset="0"/>
              </a:rPr>
              <a:t>Act by binding with nicotinic receptors that located in ganglia, NMJ, and CNS.</a:t>
            </a:r>
          </a:p>
          <a:p>
            <a:pPr lvl="0" algn="just" rtl="0"/>
            <a:r>
              <a:rPr lang="en-US" dirty="0" smtClean="0">
                <a:solidFill>
                  <a:schemeClr val="accent4">
                    <a:lumMod val="50000"/>
                  </a:schemeClr>
                </a:solidFill>
                <a:latin typeface="Perpetua" pitchFamily="18" charset="0"/>
              </a:rPr>
              <a:t>Nicotinic effect on sympathetic ganglia will lead to : </a:t>
            </a:r>
          </a:p>
          <a:p>
            <a:pPr lvl="0" algn="just" rtl="0">
              <a:buFontTx/>
              <a:buChar char="-"/>
            </a:pPr>
            <a:r>
              <a:rPr lang="en-US" b="1" i="1" dirty="0" smtClean="0">
                <a:solidFill>
                  <a:schemeClr val="accent4">
                    <a:lumMod val="50000"/>
                  </a:schemeClr>
                </a:solidFill>
                <a:latin typeface="Perpetua" pitchFamily="18" charset="0"/>
              </a:rPr>
              <a:t>Acceleration of </a:t>
            </a:r>
            <a:r>
              <a:rPr lang="en-US" b="1" i="1" dirty="0">
                <a:solidFill>
                  <a:schemeClr val="accent4">
                    <a:lumMod val="50000"/>
                  </a:schemeClr>
                </a:solidFill>
                <a:latin typeface="Perpetua" pitchFamily="18" charset="0"/>
              </a:rPr>
              <a:t>heart </a:t>
            </a:r>
            <a:r>
              <a:rPr lang="en-US" b="1" i="1" dirty="0" smtClean="0">
                <a:solidFill>
                  <a:schemeClr val="accent4">
                    <a:lumMod val="50000"/>
                  </a:schemeClr>
                </a:solidFill>
                <a:latin typeface="Perpetua" pitchFamily="18" charset="0"/>
              </a:rPr>
              <a:t>rate</a:t>
            </a:r>
          </a:p>
          <a:p>
            <a:pPr lvl="0" algn="just" rtl="0">
              <a:buFontTx/>
              <a:buChar char="-"/>
            </a:pPr>
            <a:r>
              <a:rPr lang="en-US" b="1" i="1" dirty="0" smtClean="0">
                <a:solidFill>
                  <a:schemeClr val="accent4">
                    <a:lumMod val="50000"/>
                  </a:schemeClr>
                </a:solidFill>
                <a:latin typeface="Perpetua" pitchFamily="18" charset="0"/>
              </a:rPr>
              <a:t>Elevation of </a:t>
            </a:r>
            <a:r>
              <a:rPr lang="en-US" b="1" i="1" dirty="0">
                <a:solidFill>
                  <a:schemeClr val="accent4">
                    <a:lumMod val="50000"/>
                  </a:schemeClr>
                </a:solidFill>
                <a:latin typeface="Perpetua" pitchFamily="18" charset="0"/>
              </a:rPr>
              <a:t>blood </a:t>
            </a:r>
            <a:r>
              <a:rPr lang="en-US" b="1" i="1" dirty="0" smtClean="0">
                <a:solidFill>
                  <a:schemeClr val="accent4">
                    <a:lumMod val="50000"/>
                  </a:schemeClr>
                </a:solidFill>
                <a:latin typeface="Perpetua" pitchFamily="18" charset="0"/>
              </a:rPr>
              <a:t>pressure</a:t>
            </a:r>
          </a:p>
          <a:p>
            <a:pPr lvl="0" algn="just" rtl="0">
              <a:buFontTx/>
              <a:buChar char="-"/>
            </a:pPr>
            <a:r>
              <a:rPr lang="en-US" b="1" i="1" dirty="0" smtClean="0">
                <a:solidFill>
                  <a:schemeClr val="accent4">
                    <a:lumMod val="50000"/>
                  </a:schemeClr>
                </a:solidFill>
                <a:latin typeface="Perpetua" pitchFamily="18" charset="0"/>
              </a:rPr>
              <a:t>Constriction  of blood </a:t>
            </a:r>
            <a:r>
              <a:rPr lang="en-US" b="1" i="1" dirty="0">
                <a:solidFill>
                  <a:schemeClr val="accent4">
                    <a:lumMod val="50000"/>
                  </a:schemeClr>
                </a:solidFill>
                <a:latin typeface="Perpetua" pitchFamily="18" charset="0"/>
              </a:rPr>
              <a:t>vessels within the skin. </a:t>
            </a:r>
          </a:p>
          <a:p>
            <a:pPr lvl="0" algn="just" rtl="0"/>
            <a:r>
              <a:rPr lang="en-US" dirty="0" smtClean="0">
                <a:solidFill>
                  <a:srgbClr val="002060"/>
                </a:solidFill>
                <a:latin typeface="Perpetua" pitchFamily="18" charset="0"/>
              </a:rPr>
              <a:t>Nicotine </a:t>
            </a:r>
            <a:r>
              <a:rPr lang="en-US" dirty="0">
                <a:solidFill>
                  <a:srgbClr val="002060"/>
                </a:solidFill>
                <a:latin typeface="Perpetua" pitchFamily="18" charset="0"/>
              </a:rPr>
              <a:t>leads to a sensation of “relaxation” and is associated with alterations of electroencephalographic (EEG) recordings in humans. These effects are probably related to the binding of nicotine with nicotinic receptors within the CNS, and the EEG changes may be blocked </a:t>
            </a:r>
            <a:r>
              <a:rPr lang="en-US" i="1" dirty="0">
                <a:solidFill>
                  <a:srgbClr val="FF0000"/>
                </a:solidFill>
                <a:latin typeface="Perpetua" pitchFamily="18" charset="0"/>
              </a:rPr>
              <a:t>with mecamylamine, a nicotinic antagonist.</a:t>
            </a:r>
          </a:p>
          <a:p>
            <a:pPr algn="just" rtl="0">
              <a:buNone/>
            </a:pPr>
            <a:r>
              <a:rPr lang="en-US" i="1" dirty="0">
                <a:solidFill>
                  <a:srgbClr val="FF0000"/>
                </a:solidFill>
                <a:latin typeface="Perpetua" pitchFamily="18" charset="0"/>
              </a:rPr>
              <a:t> </a:t>
            </a:r>
          </a:p>
          <a:p>
            <a:pPr algn="just" rtl="0"/>
            <a:endParaRPr lang="en-US" dirty="0" smtClean="0">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r>
              <a:rPr lang="en-US" b="1" dirty="0" smtClean="0">
                <a:solidFill>
                  <a:srgbClr val="FF0000"/>
                </a:solidFill>
                <a:latin typeface="Perpetua" pitchFamily="18" charset="0"/>
              </a:rPr>
              <a:t>Cocaine </a:t>
            </a: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457200" y="928670"/>
            <a:ext cx="8229600" cy="5197493"/>
          </a:xfrm>
        </p:spPr>
        <p:txBody>
          <a:bodyPr>
            <a:normAutofit fontScale="92500" lnSpcReduction="20000"/>
          </a:bodyPr>
          <a:lstStyle/>
          <a:p>
            <a:pPr algn="l" rtl="0"/>
            <a:r>
              <a:rPr lang="en-US" b="1" dirty="0" smtClean="0">
                <a:solidFill>
                  <a:srgbClr val="FF0000"/>
                </a:solidFill>
                <a:latin typeface="Perpetua" pitchFamily="18" charset="0"/>
              </a:rPr>
              <a:t>Mechanism of cocaine toxicity : </a:t>
            </a:r>
          </a:p>
          <a:p>
            <a:pPr lvl="0" algn="l" rtl="0">
              <a:buFontTx/>
              <a:buChar char="-"/>
            </a:pPr>
            <a:r>
              <a:rPr lang="en-US" sz="3000" b="1" i="1" dirty="0" smtClean="0">
                <a:solidFill>
                  <a:schemeClr val="accent4">
                    <a:lumMod val="50000"/>
                  </a:schemeClr>
                </a:solidFill>
                <a:latin typeface="Perpetua" pitchFamily="18" charset="0"/>
              </a:rPr>
              <a:t>Block the reuptake of amines </a:t>
            </a:r>
          </a:p>
          <a:p>
            <a:pPr lvl="0" algn="l" rtl="0">
              <a:buFontTx/>
              <a:buChar char="-"/>
            </a:pPr>
            <a:r>
              <a:rPr lang="en-US" sz="3000" b="1" i="1" dirty="0" smtClean="0">
                <a:solidFill>
                  <a:schemeClr val="accent4">
                    <a:lumMod val="50000"/>
                  </a:schemeClr>
                </a:solidFill>
                <a:latin typeface="Perpetua" pitchFamily="18" charset="0"/>
              </a:rPr>
              <a:t>Release of DA from storage vesicles</a:t>
            </a:r>
          </a:p>
          <a:p>
            <a:pPr lvl="0" algn="l" rtl="0"/>
            <a:r>
              <a:rPr lang="en-US" dirty="0" smtClean="0">
                <a:latin typeface="Perpetua" pitchFamily="18" charset="0"/>
              </a:rPr>
              <a:t> </a:t>
            </a:r>
            <a:r>
              <a:rPr lang="en-US" b="1" dirty="0" smtClean="0">
                <a:solidFill>
                  <a:srgbClr val="FF0000"/>
                </a:solidFill>
                <a:latin typeface="Perpetua" pitchFamily="18" charset="0"/>
              </a:rPr>
              <a:t>Toxic effects of cocaine include : </a:t>
            </a:r>
          </a:p>
          <a:p>
            <a:pPr algn="l" rtl="0">
              <a:buFontTx/>
              <a:buChar char="-"/>
            </a:pPr>
            <a:r>
              <a:rPr lang="en-US" b="1" i="1" dirty="0" smtClean="0">
                <a:solidFill>
                  <a:schemeClr val="accent4">
                    <a:lumMod val="50000"/>
                  </a:schemeClr>
                </a:solidFill>
                <a:latin typeface="Perpetua" pitchFamily="18" charset="0"/>
              </a:rPr>
              <a:t>Euphoria and addiction </a:t>
            </a:r>
          </a:p>
          <a:p>
            <a:pPr algn="l" rtl="0">
              <a:buFontTx/>
              <a:buChar char="-"/>
            </a:pPr>
            <a:r>
              <a:rPr lang="en-US" b="1" i="1" dirty="0" smtClean="0">
                <a:solidFill>
                  <a:schemeClr val="accent4">
                    <a:lumMod val="50000"/>
                  </a:schemeClr>
                </a:solidFill>
                <a:latin typeface="Perpetua" pitchFamily="18" charset="0"/>
              </a:rPr>
              <a:t>Increased self confidence </a:t>
            </a:r>
          </a:p>
          <a:p>
            <a:pPr algn="l" rtl="0">
              <a:buFontTx/>
              <a:buChar char="-"/>
            </a:pPr>
            <a:r>
              <a:rPr lang="en-US" b="1" i="1" dirty="0" smtClean="0">
                <a:solidFill>
                  <a:schemeClr val="accent4">
                    <a:lumMod val="50000"/>
                  </a:schemeClr>
                </a:solidFill>
                <a:latin typeface="Perpetua" pitchFamily="18" charset="0"/>
              </a:rPr>
              <a:t>Paranoid psychosis </a:t>
            </a:r>
          </a:p>
          <a:p>
            <a:pPr algn="l" rtl="0">
              <a:buFontTx/>
              <a:buChar char="-"/>
            </a:pPr>
            <a:r>
              <a:rPr lang="en-US" b="1" i="1" dirty="0" smtClean="0">
                <a:solidFill>
                  <a:schemeClr val="accent4">
                    <a:lumMod val="50000"/>
                  </a:schemeClr>
                </a:solidFill>
                <a:latin typeface="Perpetua" pitchFamily="18" charset="0"/>
              </a:rPr>
              <a:t>Cerebral atrophy </a:t>
            </a:r>
          </a:p>
          <a:p>
            <a:pPr algn="l" rtl="0">
              <a:buFontTx/>
              <a:buChar char="-"/>
            </a:pPr>
            <a:r>
              <a:rPr lang="en-US" b="1" i="1" dirty="0" smtClean="0">
                <a:solidFill>
                  <a:schemeClr val="accent4">
                    <a:lumMod val="50000"/>
                  </a:schemeClr>
                </a:solidFill>
                <a:latin typeface="Perpetua" pitchFamily="18" charset="0"/>
              </a:rPr>
              <a:t>Increased risk of stroke and intracranial hemorrhage  </a:t>
            </a:r>
          </a:p>
          <a:p>
            <a:pPr algn="l" rtl="0">
              <a:buFontTx/>
              <a:buChar char="-"/>
            </a:pPr>
            <a:r>
              <a:rPr lang="en-US" b="1" i="1" dirty="0" smtClean="0">
                <a:solidFill>
                  <a:schemeClr val="accent4">
                    <a:lumMod val="50000"/>
                  </a:schemeClr>
                </a:solidFill>
                <a:latin typeface="Perpetua" pitchFamily="18" charset="0"/>
              </a:rPr>
              <a:t>Neurodegenerative disorders</a:t>
            </a:r>
            <a:endParaRPr lang="en-US" b="1" dirty="0" smtClean="0">
              <a:solidFill>
                <a:schemeClr val="accent4">
                  <a:lumMod val="50000"/>
                </a:schemeClr>
              </a:solidFill>
              <a:latin typeface="Perpetua" pitchFamily="18" charset="0"/>
            </a:endParaRPr>
          </a:p>
          <a:p>
            <a:pPr lvl="0" algn="l" rtl="0">
              <a:buFontTx/>
              <a:buChar char="-"/>
            </a:pPr>
            <a:endParaRPr lang="en-US" dirty="0" smtClean="0">
              <a:latin typeface="Perpetua" pitchFamily="18" charset="0"/>
            </a:endParaRPr>
          </a:p>
          <a:p>
            <a:pPr algn="l"/>
            <a:endParaRPr lang="ar-SA" dirty="0">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2594"/>
          </a:xfrm>
        </p:spPr>
        <p:txBody>
          <a:bodyPr>
            <a:normAutofit fontScale="90000"/>
          </a:bodyPr>
          <a:lstStyle/>
          <a:p>
            <a:r>
              <a:rPr lang="en-US" b="1" dirty="0" smtClean="0">
                <a:solidFill>
                  <a:srgbClr val="FF0000"/>
                </a:solidFill>
                <a:latin typeface="Perpetua" pitchFamily="18" charset="0"/>
              </a:rPr>
              <a:t>Amphetamines </a:t>
            </a: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457200" y="1000108"/>
            <a:ext cx="8229600" cy="5126055"/>
          </a:xfrm>
        </p:spPr>
        <p:txBody>
          <a:bodyPr/>
          <a:lstStyle/>
          <a:p>
            <a:pPr algn="l" rtl="0"/>
            <a:r>
              <a:rPr lang="en-US" sz="3600" b="1" dirty="0" smtClean="0">
                <a:solidFill>
                  <a:srgbClr val="FF0000"/>
                </a:solidFill>
                <a:latin typeface="Perpetua" pitchFamily="18" charset="0"/>
              </a:rPr>
              <a:t>Mechanism of amphetamine toxicity : </a:t>
            </a:r>
          </a:p>
          <a:p>
            <a:pPr algn="l" rtl="0">
              <a:buFontTx/>
              <a:buChar char="-"/>
            </a:pPr>
            <a:r>
              <a:rPr lang="en-US" sz="3600" dirty="0" smtClean="0">
                <a:solidFill>
                  <a:schemeClr val="accent2">
                    <a:lumMod val="50000"/>
                  </a:schemeClr>
                </a:solidFill>
                <a:latin typeface="Perpetua" pitchFamily="18" charset="0"/>
              </a:rPr>
              <a:t>Damage of monoaminergic cells directly by affecting catecholamine NT in CNS </a:t>
            </a:r>
          </a:p>
          <a:p>
            <a:pPr algn="l" rtl="0">
              <a:buFontTx/>
              <a:buChar char="-"/>
            </a:pPr>
            <a:r>
              <a:rPr lang="en-US" sz="3600" dirty="0" smtClean="0">
                <a:solidFill>
                  <a:schemeClr val="accent2">
                    <a:lumMod val="50000"/>
                  </a:schemeClr>
                </a:solidFill>
                <a:latin typeface="Perpetua" pitchFamily="18" charset="0"/>
              </a:rPr>
              <a:t>Acting on dopaminergic neurons </a:t>
            </a:r>
          </a:p>
          <a:p>
            <a:pPr algn="l" rtl="0">
              <a:buFontTx/>
              <a:buChar char="-"/>
            </a:pPr>
            <a:r>
              <a:rPr lang="en-US" sz="3600" dirty="0" smtClean="0">
                <a:solidFill>
                  <a:schemeClr val="accent2">
                    <a:lumMod val="50000"/>
                  </a:schemeClr>
                </a:solidFill>
                <a:latin typeface="Perpetua" pitchFamily="18" charset="0"/>
              </a:rPr>
              <a:t>Damaging 5 – HT axons </a:t>
            </a:r>
          </a:p>
          <a:p>
            <a:pPr algn="l" rtl="0">
              <a:buFontTx/>
              <a:buChar char="-"/>
            </a:pPr>
            <a:r>
              <a:rPr lang="en-US" sz="3600" dirty="0" smtClean="0">
                <a:solidFill>
                  <a:schemeClr val="accent2">
                    <a:lumMod val="50000"/>
                  </a:schemeClr>
                </a:solidFill>
                <a:latin typeface="Perpetua" pitchFamily="18" charset="0"/>
              </a:rPr>
              <a:t>Production of free radicals from dopamine oxidization </a:t>
            </a:r>
          </a:p>
          <a:p>
            <a:pPr lvl="0" algn="l" rtl="0">
              <a:buNone/>
            </a:pPr>
            <a:endParaRPr lang="en-US" dirty="0" smtClean="0">
              <a:solidFill>
                <a:schemeClr val="accent2">
                  <a:lumMod val="50000"/>
                </a:schemeClr>
              </a:solidFill>
              <a:latin typeface="Perpetua" pitchFamily="18" charset="0"/>
            </a:endParaRPr>
          </a:p>
          <a:p>
            <a:pPr algn="l"/>
            <a:endParaRPr lang="ar-SA" dirty="0">
              <a:solidFill>
                <a:schemeClr val="accent2">
                  <a:lumMod val="50000"/>
                </a:schemeClr>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428604"/>
            <a:ext cx="8229600" cy="511156"/>
          </a:xfrm>
        </p:spPr>
        <p:txBody>
          <a:bodyPr>
            <a:noAutofit/>
          </a:bodyPr>
          <a:lstStyle/>
          <a:p>
            <a:pPr rtl="0"/>
            <a:r>
              <a:rPr lang="en-US" sz="3200" b="1" dirty="0" smtClean="0">
                <a:solidFill>
                  <a:srgbClr val="FF0000"/>
                </a:solidFill>
                <a:latin typeface="Perpetua" pitchFamily="18" charset="0"/>
              </a:rPr>
              <a:t>Chemicals affecting astrocyte function </a:t>
            </a:r>
            <a:br>
              <a:rPr lang="en-US" sz="3200" b="1" dirty="0" smtClean="0">
                <a:solidFill>
                  <a:srgbClr val="FF0000"/>
                </a:solidFill>
                <a:latin typeface="Perpetua" pitchFamily="18" charset="0"/>
              </a:rPr>
            </a:br>
            <a:endParaRPr lang="ar-SA" sz="3200" b="1" dirty="0">
              <a:solidFill>
                <a:srgbClr val="FF0000"/>
              </a:solidFill>
              <a:latin typeface="Perpetua" pitchFamily="18" charset="0"/>
            </a:endParaRPr>
          </a:p>
        </p:txBody>
      </p:sp>
      <p:sp>
        <p:nvSpPr>
          <p:cNvPr id="3" name="عنصر نائب للمحتوى 2"/>
          <p:cNvSpPr>
            <a:spLocks noGrp="1"/>
          </p:cNvSpPr>
          <p:nvPr>
            <p:ph idx="1"/>
          </p:nvPr>
        </p:nvSpPr>
        <p:spPr>
          <a:xfrm>
            <a:off x="457200" y="928670"/>
            <a:ext cx="8229600" cy="5197493"/>
          </a:xfrm>
        </p:spPr>
        <p:txBody>
          <a:bodyPr>
            <a:normAutofit/>
          </a:bodyPr>
          <a:lstStyle/>
          <a:p>
            <a:pPr lvl="0" algn="just" rtl="0"/>
            <a:r>
              <a:rPr lang="en-US" b="1" dirty="0" smtClean="0">
                <a:solidFill>
                  <a:srgbClr val="00B050"/>
                </a:solidFill>
                <a:latin typeface="Perpetua" pitchFamily="18" charset="0"/>
              </a:rPr>
              <a:t>Ammonia : </a:t>
            </a:r>
          </a:p>
          <a:p>
            <a:pPr lvl="0" algn="just" rtl="0">
              <a:buFontTx/>
              <a:buChar char="-"/>
            </a:pPr>
            <a:r>
              <a:rPr lang="en-US" dirty="0" smtClean="0">
                <a:latin typeface="Perpetua" pitchFamily="18" charset="0"/>
              </a:rPr>
              <a:t>Liver failure lead to accumulation of ammonia which will lead to brain ammonia ( NH4+ )</a:t>
            </a:r>
          </a:p>
          <a:p>
            <a:pPr lvl="0" algn="just" rtl="0">
              <a:buFontTx/>
              <a:buChar char="-"/>
            </a:pPr>
            <a:r>
              <a:rPr lang="en-US" dirty="0" smtClean="0">
                <a:latin typeface="Perpetua" pitchFamily="18" charset="0"/>
              </a:rPr>
              <a:t>The effects of ammonia on the CNS vary with its concentration : </a:t>
            </a:r>
            <a:r>
              <a:rPr lang="en-US" i="1" dirty="0" smtClean="0">
                <a:solidFill>
                  <a:srgbClr val="C00000"/>
                </a:solidFill>
                <a:latin typeface="Perpetua" pitchFamily="18" charset="0"/>
              </a:rPr>
              <a:t>At high CNS concentrations ammonia produces seizure, resulting from its depolarizing action on cell membranes, whereas at lower concentrations, ammonia produces stupor and coma, consistent with its hyperpolarizing effects. </a:t>
            </a:r>
          </a:p>
          <a:p>
            <a:pPr algn="just"/>
            <a:endParaRPr lang="ar-SA" dirty="0">
              <a:latin typeface="Perpetua"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6215106"/>
          </a:xfrm>
        </p:spPr>
        <p:txBody>
          <a:bodyPr>
            <a:normAutofit/>
          </a:bodyPr>
          <a:lstStyle/>
          <a:p>
            <a:pPr lvl="0" algn="just" rtl="0"/>
            <a:r>
              <a:rPr lang="en-US" dirty="0" smtClean="0">
                <a:solidFill>
                  <a:srgbClr val="002060"/>
                </a:solidFill>
                <a:latin typeface="Perpetua" pitchFamily="18" charset="0"/>
              </a:rPr>
              <a:t>Ammonia intoxication is associated with astrocytic swelling and morphological changes yielding the </a:t>
            </a:r>
            <a:r>
              <a:rPr lang="en-US" i="1" dirty="0" smtClean="0">
                <a:solidFill>
                  <a:srgbClr val="FF0000"/>
                </a:solidFill>
                <a:latin typeface="Perpetua" pitchFamily="18" charset="0"/>
              </a:rPr>
              <a:t>so-called Alzheimer type II astrocytes</a:t>
            </a:r>
          </a:p>
          <a:p>
            <a:pPr lvl="0" algn="just" rtl="0"/>
            <a:r>
              <a:rPr lang="en-US" dirty="0" smtClean="0">
                <a:solidFill>
                  <a:srgbClr val="002060"/>
                </a:solidFill>
                <a:latin typeface="Perpetua" pitchFamily="18" charset="0"/>
              </a:rPr>
              <a:t>Increased intracellular ammonia concentrations have been implicated in the inhibition of neuronal glutamate precursor synthesis, </a:t>
            </a:r>
            <a:r>
              <a:rPr lang="en-US" i="1" dirty="0" smtClean="0">
                <a:solidFill>
                  <a:srgbClr val="FF0000"/>
                </a:solidFill>
                <a:latin typeface="Perpetua" pitchFamily="18" charset="0"/>
              </a:rPr>
              <a:t>resulting in diminished glutamatergic neurotransmission, changes in glutamate uptake, </a:t>
            </a:r>
            <a:r>
              <a:rPr lang="en-US" dirty="0" smtClean="0">
                <a:solidFill>
                  <a:srgbClr val="002060"/>
                </a:solidFill>
                <a:latin typeface="Perpetua" pitchFamily="18" charset="0"/>
              </a:rPr>
              <a:t>and changes in receptor – mediated metabolic responses of astrocytes to neuronal signals</a:t>
            </a:r>
          </a:p>
          <a:p>
            <a:pPr algn="just"/>
            <a:endParaRPr lang="ar-SA"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229600" cy="725470"/>
          </a:xfrm>
        </p:spPr>
        <p:txBody>
          <a:bodyPr>
            <a:normAutofit/>
          </a:bodyPr>
          <a:lstStyle/>
          <a:p>
            <a:r>
              <a:rPr lang="en-US" sz="3200" b="1" dirty="0" smtClean="0">
                <a:solidFill>
                  <a:srgbClr val="FF0000"/>
                </a:solidFill>
                <a:latin typeface="Perpetua" pitchFamily="18" charset="0"/>
              </a:rPr>
              <a:t>Chemicals associated with axonopathy </a:t>
            </a:r>
            <a:endParaRPr lang="ar-SA" sz="3200" b="1" dirty="0">
              <a:solidFill>
                <a:srgbClr val="FF0000"/>
              </a:solidFill>
              <a:latin typeface="Perpetua" pitchFamily="18" charset="0"/>
            </a:endParaRPr>
          </a:p>
        </p:txBody>
      </p:sp>
      <p:sp>
        <p:nvSpPr>
          <p:cNvPr id="3" name="عنصر نائب للمحتوى 2"/>
          <p:cNvSpPr>
            <a:spLocks noGrp="1"/>
          </p:cNvSpPr>
          <p:nvPr>
            <p:ph idx="1"/>
          </p:nvPr>
        </p:nvSpPr>
        <p:spPr>
          <a:xfrm>
            <a:off x="1928794" y="1071546"/>
            <a:ext cx="5000660" cy="5357850"/>
          </a:xfrm>
          <a:solidFill>
            <a:schemeClr val="accent6">
              <a:lumMod val="20000"/>
              <a:lumOff val="80000"/>
            </a:schemeClr>
          </a:solidFill>
          <a:ln>
            <a:solidFill>
              <a:srgbClr val="002060"/>
            </a:solidFill>
          </a:ln>
        </p:spPr>
        <p:txBody>
          <a:bodyPr>
            <a:noAutofit/>
          </a:bodyPr>
          <a:lstStyle/>
          <a:p>
            <a:pPr algn="ctr" rtl="0">
              <a:buNone/>
            </a:pPr>
            <a:r>
              <a:rPr lang="en-US" sz="2400" b="1" i="1" dirty="0" smtClean="0">
                <a:solidFill>
                  <a:srgbClr val="002060"/>
                </a:solidFill>
                <a:latin typeface="Perpetua" pitchFamily="18" charset="0"/>
              </a:rPr>
              <a:t>n</a:t>
            </a:r>
            <a:r>
              <a:rPr lang="en-US" sz="2400" b="1" dirty="0" smtClean="0">
                <a:solidFill>
                  <a:srgbClr val="002060"/>
                </a:solidFill>
                <a:latin typeface="Perpetua" pitchFamily="18" charset="0"/>
              </a:rPr>
              <a:t> – hexane</a:t>
            </a:r>
          </a:p>
          <a:p>
            <a:pPr algn="ctr" rtl="0">
              <a:buNone/>
            </a:pPr>
            <a:r>
              <a:rPr lang="en-US" sz="2400" b="1" dirty="0" smtClean="0">
                <a:solidFill>
                  <a:srgbClr val="002060"/>
                </a:solidFill>
                <a:latin typeface="Perpetua" pitchFamily="18" charset="0"/>
              </a:rPr>
              <a:t>        </a:t>
            </a:r>
            <a:r>
              <a:rPr lang="en-US" sz="2400" i="1" dirty="0" smtClean="0">
                <a:solidFill>
                  <a:srgbClr val="FF0000"/>
                </a:solidFill>
                <a:latin typeface="Perpetua" pitchFamily="18" charset="0"/>
              </a:rPr>
              <a:t>MFO</a:t>
            </a:r>
          </a:p>
          <a:p>
            <a:pPr algn="ctr" rtl="0">
              <a:buNone/>
            </a:pPr>
            <a:r>
              <a:rPr lang="en-US" sz="2400" b="1" dirty="0" smtClean="0">
                <a:solidFill>
                  <a:srgbClr val="002060"/>
                </a:solidFill>
                <a:latin typeface="Perpetua" pitchFamily="18" charset="0"/>
              </a:rPr>
              <a:t>2,5 – hexanedione</a:t>
            </a:r>
          </a:p>
          <a:p>
            <a:pPr algn="ctr" rtl="0">
              <a:buNone/>
            </a:pPr>
            <a:r>
              <a:rPr lang="en-US" sz="2400" b="1" dirty="0" smtClean="0">
                <a:solidFill>
                  <a:srgbClr val="002060"/>
                </a:solidFill>
                <a:latin typeface="Perpetua" pitchFamily="18" charset="0"/>
              </a:rPr>
              <a:t> </a:t>
            </a:r>
          </a:p>
          <a:p>
            <a:pPr algn="ctr" rtl="0">
              <a:buNone/>
            </a:pPr>
            <a:r>
              <a:rPr lang="en-US" sz="2400" b="1" dirty="0" smtClean="0">
                <a:solidFill>
                  <a:srgbClr val="002060"/>
                </a:solidFill>
                <a:latin typeface="Perpetua" pitchFamily="18" charset="0"/>
              </a:rPr>
              <a:t>Pyrrole – cross linking proteins</a:t>
            </a:r>
          </a:p>
          <a:p>
            <a:pPr algn="ctr" rtl="0">
              <a:buNone/>
            </a:pPr>
            <a:r>
              <a:rPr lang="en-US" sz="2400" b="1" dirty="0" smtClean="0">
                <a:solidFill>
                  <a:srgbClr val="002060"/>
                </a:solidFill>
                <a:latin typeface="Perpetua" pitchFamily="18" charset="0"/>
              </a:rPr>
              <a:t>    </a:t>
            </a:r>
            <a:r>
              <a:rPr lang="en-US" sz="2400" i="1" dirty="0" smtClean="0">
                <a:solidFill>
                  <a:srgbClr val="FF0000"/>
                </a:solidFill>
                <a:latin typeface="Perpetua" pitchFamily="18" charset="0"/>
              </a:rPr>
              <a:t>O2</a:t>
            </a:r>
          </a:p>
          <a:p>
            <a:pPr algn="ctr" rtl="0">
              <a:buNone/>
            </a:pPr>
            <a:r>
              <a:rPr lang="en-US" sz="2400" b="1" dirty="0" smtClean="0">
                <a:solidFill>
                  <a:srgbClr val="002060"/>
                </a:solidFill>
                <a:latin typeface="Perpetua" pitchFamily="18" charset="0"/>
              </a:rPr>
              <a:t> </a:t>
            </a:r>
          </a:p>
          <a:p>
            <a:pPr algn="ctr" rtl="0">
              <a:buNone/>
            </a:pPr>
            <a:r>
              <a:rPr lang="en-US" sz="2400" b="1" dirty="0" smtClean="0">
                <a:solidFill>
                  <a:srgbClr val="002060"/>
                </a:solidFill>
                <a:latin typeface="Perpetua" pitchFamily="18" charset="0"/>
              </a:rPr>
              <a:t>Positive pyrrole molecule</a:t>
            </a:r>
          </a:p>
          <a:p>
            <a:pPr algn="ctr" rtl="0">
              <a:buNone/>
            </a:pPr>
            <a:r>
              <a:rPr lang="en-US" sz="2400" b="1" dirty="0" smtClean="0">
                <a:solidFill>
                  <a:srgbClr val="002060"/>
                </a:solidFill>
                <a:latin typeface="Perpetua" pitchFamily="18" charset="0"/>
              </a:rPr>
              <a:t> </a:t>
            </a:r>
          </a:p>
          <a:p>
            <a:pPr algn="ctr" rtl="0">
              <a:buNone/>
            </a:pPr>
            <a:r>
              <a:rPr lang="en-US" sz="2400" b="1" dirty="0" smtClean="0">
                <a:solidFill>
                  <a:srgbClr val="002060"/>
                </a:solidFill>
                <a:latin typeface="Perpetua" pitchFamily="18" charset="0"/>
              </a:rPr>
              <a:t> </a:t>
            </a:r>
          </a:p>
          <a:p>
            <a:pPr algn="ctr" rtl="0">
              <a:buNone/>
            </a:pPr>
            <a:r>
              <a:rPr lang="en-US" sz="2400" b="1" dirty="0" smtClean="0">
                <a:solidFill>
                  <a:srgbClr val="002060"/>
                </a:solidFill>
                <a:latin typeface="Perpetua" pitchFamily="18" charset="0"/>
              </a:rPr>
              <a:t>Cross linking with NH2 - proteins + SH - proteins</a:t>
            </a:r>
          </a:p>
          <a:p>
            <a:pPr algn="ctr"/>
            <a:endParaRPr lang="ar-SA" sz="2400" b="1" dirty="0">
              <a:solidFill>
                <a:srgbClr val="002060"/>
              </a:solidFill>
              <a:latin typeface="Perpetua" pitchFamily="18" charset="0"/>
            </a:endParaRPr>
          </a:p>
        </p:txBody>
      </p:sp>
      <p:cxnSp>
        <p:nvCxnSpPr>
          <p:cNvPr id="5" name="رابط كسهم مستقيم 4"/>
          <p:cNvCxnSpPr/>
          <p:nvPr/>
        </p:nvCxnSpPr>
        <p:spPr>
          <a:xfrm rot="5400000">
            <a:off x="4037009" y="167797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rot="5400000">
            <a:off x="4037009" y="2606669"/>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5400000">
            <a:off x="4037009" y="3606801"/>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5400000">
            <a:off x="3965571" y="496412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4032"/>
          </a:xfrm>
        </p:spPr>
        <p:txBody>
          <a:bodyPr>
            <a:normAutofit fontScale="90000"/>
          </a:bodyPr>
          <a:lstStyle/>
          <a:p>
            <a:r>
              <a:rPr lang="en-US" b="1" dirty="0" smtClean="0">
                <a:solidFill>
                  <a:srgbClr val="FF0000"/>
                </a:solidFill>
                <a:latin typeface="Angsana New" pitchFamily="18" charset="-34"/>
                <a:cs typeface="Angsana New" pitchFamily="18" charset="-34"/>
              </a:rPr>
              <a:t>Neurotoxicants</a:t>
            </a:r>
            <a:endParaRPr lang="ar-SA" b="1" dirty="0">
              <a:solidFill>
                <a:srgbClr val="FF0000"/>
              </a:solidFill>
              <a:latin typeface="Angsana New" pitchFamily="18" charset="-34"/>
            </a:endParaRPr>
          </a:p>
        </p:txBody>
      </p:sp>
      <p:sp>
        <p:nvSpPr>
          <p:cNvPr id="3" name="عنصر نائب للمحتوى 2"/>
          <p:cNvSpPr>
            <a:spLocks noGrp="1"/>
          </p:cNvSpPr>
          <p:nvPr>
            <p:ph idx="1"/>
          </p:nvPr>
        </p:nvSpPr>
        <p:spPr>
          <a:xfrm>
            <a:off x="457200" y="1071546"/>
            <a:ext cx="8229600" cy="5054617"/>
          </a:xfrm>
        </p:spPr>
        <p:txBody>
          <a:bodyPr>
            <a:normAutofit fontScale="85000" lnSpcReduction="10000"/>
          </a:bodyPr>
          <a:lstStyle/>
          <a:p>
            <a:pPr lvl="0" algn="just" rtl="0"/>
            <a:r>
              <a:rPr lang="en-US" dirty="0" smtClean="0">
                <a:solidFill>
                  <a:srgbClr val="002060"/>
                </a:solidFill>
                <a:latin typeface="Perpetua" pitchFamily="18" charset="0"/>
              </a:rPr>
              <a:t>Are substances </a:t>
            </a:r>
            <a:r>
              <a:rPr lang="en-US" dirty="0">
                <a:solidFill>
                  <a:srgbClr val="002060"/>
                </a:solidFill>
                <a:latin typeface="Perpetua" pitchFamily="18" charset="0"/>
              </a:rPr>
              <a:t>that causing toxic effects for the nervous system whether central or peripheral NS. </a:t>
            </a:r>
          </a:p>
          <a:p>
            <a:pPr lvl="0" algn="just" rtl="0"/>
            <a:r>
              <a:rPr lang="en-US" dirty="0">
                <a:solidFill>
                  <a:srgbClr val="002060"/>
                </a:solidFill>
                <a:latin typeface="Perpetua" pitchFamily="18" charset="0"/>
              </a:rPr>
              <a:t>The nervous system is protected by </a:t>
            </a:r>
            <a:r>
              <a:rPr lang="en-US" b="1" i="1" dirty="0">
                <a:solidFill>
                  <a:srgbClr val="C00000"/>
                </a:solidFill>
                <a:latin typeface="Perpetua" pitchFamily="18" charset="0"/>
              </a:rPr>
              <a:t>blood </a:t>
            </a:r>
            <a:r>
              <a:rPr lang="en-US" b="1" i="1" dirty="0" smtClean="0">
                <a:solidFill>
                  <a:srgbClr val="C00000"/>
                </a:solidFill>
                <a:latin typeface="Perpetua" pitchFamily="18" charset="0"/>
              </a:rPr>
              <a:t>brain </a:t>
            </a:r>
            <a:r>
              <a:rPr lang="en-US" b="1" i="1" dirty="0">
                <a:solidFill>
                  <a:srgbClr val="C00000"/>
                </a:solidFill>
                <a:latin typeface="Perpetua" pitchFamily="18" charset="0"/>
              </a:rPr>
              <a:t>barrier </a:t>
            </a:r>
            <a:endParaRPr lang="en-US" b="1" i="1" dirty="0" smtClean="0">
              <a:solidFill>
                <a:srgbClr val="C00000"/>
              </a:solidFill>
              <a:latin typeface="Perpetua" pitchFamily="18" charset="0"/>
            </a:endParaRPr>
          </a:p>
          <a:p>
            <a:pPr lvl="0" algn="just" rtl="0"/>
            <a:r>
              <a:rPr lang="en-US" dirty="0" smtClean="0">
                <a:solidFill>
                  <a:srgbClr val="002060"/>
                </a:solidFill>
                <a:latin typeface="Perpetua" pitchFamily="18" charset="0"/>
              </a:rPr>
              <a:t>To be </a:t>
            </a:r>
            <a:r>
              <a:rPr lang="en-US" dirty="0">
                <a:solidFill>
                  <a:srgbClr val="002060"/>
                </a:solidFill>
                <a:latin typeface="Perpetua" pitchFamily="18" charset="0"/>
              </a:rPr>
              <a:t>neurotoxic ; molecules must pass through membranes not in between. </a:t>
            </a:r>
          </a:p>
          <a:p>
            <a:pPr lvl="0" algn="just" rtl="0"/>
            <a:r>
              <a:rPr lang="en-US" b="1" i="1" dirty="0">
                <a:solidFill>
                  <a:srgbClr val="C00000"/>
                </a:solidFill>
                <a:latin typeface="Perpetua" pitchFamily="18" charset="0"/>
              </a:rPr>
              <a:t>BBB </a:t>
            </a:r>
            <a:r>
              <a:rPr lang="en-US" dirty="0">
                <a:solidFill>
                  <a:srgbClr val="002060"/>
                </a:solidFill>
                <a:latin typeface="Perpetua" pitchFamily="18" charset="0"/>
              </a:rPr>
              <a:t>contain transporters that transport molecules out of  brain cells and back them into blood these transporters are </a:t>
            </a:r>
            <a:r>
              <a:rPr lang="en-US" b="1" i="1" dirty="0">
                <a:solidFill>
                  <a:srgbClr val="C00000"/>
                </a:solidFill>
                <a:latin typeface="Perpetua" pitchFamily="18" charset="0"/>
              </a:rPr>
              <a:t>called P – glycoproteins ( multidrug resistant proteins ). </a:t>
            </a:r>
          </a:p>
          <a:p>
            <a:pPr algn="just" rtl="0"/>
            <a:r>
              <a:rPr lang="en-US" dirty="0">
                <a:solidFill>
                  <a:srgbClr val="002060"/>
                </a:solidFill>
                <a:latin typeface="Perpetua" pitchFamily="18" charset="0"/>
              </a:rPr>
              <a:t>The blood–brain barrier is incompletely developed at birth and even less so in premature infants. This predisposes the premature infant to brain injury by toxicants, such as </a:t>
            </a:r>
            <a:r>
              <a:rPr lang="en-US" dirty="0" smtClean="0">
                <a:solidFill>
                  <a:srgbClr val="002060"/>
                </a:solidFill>
                <a:latin typeface="Perpetua" pitchFamily="18" charset="0"/>
              </a:rPr>
              <a:t>unconjugated </a:t>
            </a:r>
            <a:r>
              <a:rPr lang="en-US" dirty="0" err="1" smtClean="0">
                <a:solidFill>
                  <a:srgbClr val="002060"/>
                </a:solidFill>
                <a:latin typeface="Perpetua" pitchFamily="18" charset="0"/>
              </a:rPr>
              <a:t>bilirubin</a:t>
            </a:r>
            <a:endParaRPr lang="ar-SA"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4032"/>
          </a:xfrm>
        </p:spPr>
        <p:txBody>
          <a:bodyPr>
            <a:normAutofit fontScale="90000"/>
          </a:bodyPr>
          <a:lstStyle/>
          <a:p>
            <a:r>
              <a:rPr lang="en-US" b="1" dirty="0" smtClean="0">
                <a:solidFill>
                  <a:srgbClr val="FF0000"/>
                </a:solidFill>
                <a:latin typeface="Perpetua" pitchFamily="18" charset="0"/>
              </a:rPr>
              <a:t>Mechanism of neurotoxicity</a:t>
            </a:r>
            <a:endParaRPr lang="ar-SA" b="1" dirty="0">
              <a:solidFill>
                <a:srgbClr val="FF0000"/>
              </a:solidFill>
              <a:latin typeface="Perpetua" pitchFamily="18" charset="0"/>
            </a:endParaRPr>
          </a:p>
        </p:txBody>
      </p:sp>
      <p:sp>
        <p:nvSpPr>
          <p:cNvPr id="3" name="عنصر نائب للمحتوى 2"/>
          <p:cNvSpPr>
            <a:spLocks noGrp="1"/>
          </p:cNvSpPr>
          <p:nvPr>
            <p:ph idx="1"/>
          </p:nvPr>
        </p:nvSpPr>
        <p:spPr>
          <a:xfrm>
            <a:off x="428596" y="785794"/>
            <a:ext cx="8229600" cy="5197493"/>
          </a:xfrm>
        </p:spPr>
        <p:txBody>
          <a:bodyPr>
            <a:normAutofit fontScale="92500" lnSpcReduction="10000"/>
          </a:bodyPr>
          <a:lstStyle/>
          <a:p>
            <a:pPr algn="just" rtl="0">
              <a:buNone/>
            </a:pPr>
            <a:r>
              <a:rPr lang="en-US" i="1" dirty="0">
                <a:latin typeface="Perpetua" pitchFamily="18" charset="0"/>
              </a:rPr>
              <a:t> </a:t>
            </a:r>
            <a:endParaRPr lang="en-US" dirty="0">
              <a:latin typeface="Perpetua" pitchFamily="18" charset="0"/>
            </a:endParaRPr>
          </a:p>
          <a:p>
            <a:pPr algn="just" rtl="0"/>
            <a:r>
              <a:rPr lang="en-US" b="1" i="1" dirty="0">
                <a:solidFill>
                  <a:schemeClr val="tx2">
                    <a:lumMod val="50000"/>
                  </a:schemeClr>
                </a:solidFill>
                <a:latin typeface="Perpetua" pitchFamily="18" charset="0"/>
              </a:rPr>
              <a:t>Neuropathy</a:t>
            </a:r>
            <a:endParaRPr lang="en-US" b="1" dirty="0">
              <a:solidFill>
                <a:schemeClr val="tx2">
                  <a:lumMod val="50000"/>
                </a:schemeClr>
              </a:solidFill>
              <a:latin typeface="Perpetua" pitchFamily="18" charset="0"/>
            </a:endParaRPr>
          </a:p>
          <a:p>
            <a:pPr algn="just" rtl="0">
              <a:buFontTx/>
              <a:buChar char="-"/>
            </a:pPr>
            <a:r>
              <a:rPr lang="en-US" dirty="0" smtClean="0">
                <a:solidFill>
                  <a:schemeClr val="accent2">
                    <a:lumMod val="50000"/>
                  </a:schemeClr>
                </a:solidFill>
                <a:latin typeface="Perpetua" pitchFamily="18" charset="0"/>
              </a:rPr>
              <a:t>Resulting  </a:t>
            </a:r>
            <a:r>
              <a:rPr lang="en-US" dirty="0">
                <a:solidFill>
                  <a:schemeClr val="accent2">
                    <a:lumMod val="50000"/>
                  </a:schemeClr>
                </a:solidFill>
                <a:latin typeface="Perpetua" pitchFamily="18" charset="0"/>
              </a:rPr>
              <a:t>from the death of the entire </a:t>
            </a:r>
            <a:r>
              <a:rPr lang="en-US" dirty="0" smtClean="0">
                <a:solidFill>
                  <a:schemeClr val="accent2">
                    <a:lumMod val="50000"/>
                  </a:schemeClr>
                </a:solidFill>
                <a:latin typeface="Perpetua" pitchFamily="18" charset="0"/>
              </a:rPr>
              <a:t>neuron</a:t>
            </a:r>
            <a:endParaRPr lang="en-US" dirty="0">
              <a:solidFill>
                <a:schemeClr val="accent2">
                  <a:lumMod val="50000"/>
                </a:schemeClr>
              </a:solidFill>
              <a:latin typeface="Perpetua" pitchFamily="18" charset="0"/>
            </a:endParaRPr>
          </a:p>
          <a:p>
            <a:pPr algn="just" rtl="0"/>
            <a:r>
              <a:rPr lang="en-US" b="1" i="1" dirty="0">
                <a:solidFill>
                  <a:schemeClr val="tx2">
                    <a:lumMod val="50000"/>
                  </a:schemeClr>
                </a:solidFill>
                <a:latin typeface="Perpetua" pitchFamily="18" charset="0"/>
              </a:rPr>
              <a:t>Axonopathy</a:t>
            </a:r>
            <a:endParaRPr lang="en-US" b="1" dirty="0">
              <a:solidFill>
                <a:schemeClr val="tx2">
                  <a:lumMod val="50000"/>
                </a:schemeClr>
              </a:solidFill>
              <a:latin typeface="Perpetua" pitchFamily="18" charset="0"/>
            </a:endParaRPr>
          </a:p>
          <a:p>
            <a:pPr algn="just" rtl="0">
              <a:buFontTx/>
              <a:buChar char="-"/>
            </a:pPr>
            <a:r>
              <a:rPr lang="en-US" dirty="0" smtClean="0">
                <a:solidFill>
                  <a:schemeClr val="accent2">
                    <a:lumMod val="50000"/>
                  </a:schemeClr>
                </a:solidFill>
                <a:latin typeface="Perpetua" pitchFamily="18" charset="0"/>
              </a:rPr>
              <a:t>Occurs  </a:t>
            </a:r>
            <a:r>
              <a:rPr lang="en-US" dirty="0">
                <a:solidFill>
                  <a:schemeClr val="accent2">
                    <a:lumMod val="50000"/>
                  </a:schemeClr>
                </a:solidFill>
                <a:latin typeface="Perpetua" pitchFamily="18" charset="0"/>
              </a:rPr>
              <a:t>when the axon is the primary site of </a:t>
            </a:r>
            <a:r>
              <a:rPr lang="en-US" dirty="0" smtClean="0">
                <a:solidFill>
                  <a:schemeClr val="accent2">
                    <a:lumMod val="50000"/>
                  </a:schemeClr>
                </a:solidFill>
                <a:latin typeface="Perpetua" pitchFamily="18" charset="0"/>
              </a:rPr>
              <a:t>injury</a:t>
            </a:r>
            <a:r>
              <a:rPr lang="en-US" i="1" dirty="0">
                <a:solidFill>
                  <a:schemeClr val="accent2">
                    <a:lumMod val="50000"/>
                  </a:schemeClr>
                </a:solidFill>
                <a:latin typeface="Perpetua" pitchFamily="18" charset="0"/>
              </a:rPr>
              <a:t> </a:t>
            </a:r>
            <a:endParaRPr lang="en-US" dirty="0">
              <a:solidFill>
                <a:schemeClr val="accent2">
                  <a:lumMod val="50000"/>
                </a:schemeClr>
              </a:solidFill>
              <a:latin typeface="Perpetua" pitchFamily="18" charset="0"/>
            </a:endParaRPr>
          </a:p>
          <a:p>
            <a:pPr algn="just" rtl="0"/>
            <a:r>
              <a:rPr lang="en-US" b="1" i="1" dirty="0" err="1">
                <a:solidFill>
                  <a:schemeClr val="tx2">
                    <a:lumMod val="50000"/>
                  </a:schemeClr>
                </a:solidFill>
                <a:latin typeface="Perpetua" pitchFamily="18" charset="0"/>
              </a:rPr>
              <a:t>Myelinopathy</a:t>
            </a:r>
            <a:endParaRPr lang="en-US" b="1" dirty="0">
              <a:solidFill>
                <a:schemeClr val="tx2">
                  <a:lumMod val="50000"/>
                </a:schemeClr>
              </a:solidFill>
              <a:latin typeface="Perpetua" pitchFamily="18" charset="0"/>
            </a:endParaRPr>
          </a:p>
          <a:p>
            <a:pPr algn="just" rtl="0">
              <a:buFontTx/>
              <a:buChar char="-"/>
            </a:pPr>
            <a:r>
              <a:rPr lang="en-US" dirty="0" smtClean="0">
                <a:solidFill>
                  <a:schemeClr val="accent2">
                    <a:lumMod val="50000"/>
                  </a:schemeClr>
                </a:solidFill>
                <a:latin typeface="Perpetua" pitchFamily="18" charset="0"/>
              </a:rPr>
              <a:t>Resulting  </a:t>
            </a:r>
            <a:r>
              <a:rPr lang="en-US" dirty="0">
                <a:solidFill>
                  <a:schemeClr val="accent2">
                    <a:lumMod val="50000"/>
                  </a:schemeClr>
                </a:solidFill>
                <a:latin typeface="Perpetua" pitchFamily="18" charset="0"/>
              </a:rPr>
              <a:t>from disruption of myelin or selective injury to the </a:t>
            </a:r>
            <a:r>
              <a:rPr lang="en-US" dirty="0" err="1">
                <a:solidFill>
                  <a:schemeClr val="accent2">
                    <a:lumMod val="50000"/>
                  </a:schemeClr>
                </a:solidFill>
                <a:latin typeface="Perpetua" pitchFamily="18" charset="0"/>
              </a:rPr>
              <a:t>myelinating</a:t>
            </a:r>
            <a:r>
              <a:rPr lang="en-US" dirty="0">
                <a:solidFill>
                  <a:schemeClr val="accent2">
                    <a:lumMod val="50000"/>
                  </a:schemeClr>
                </a:solidFill>
                <a:latin typeface="Perpetua" pitchFamily="18" charset="0"/>
              </a:rPr>
              <a:t> </a:t>
            </a:r>
            <a:r>
              <a:rPr lang="en-US" dirty="0" smtClean="0">
                <a:solidFill>
                  <a:schemeClr val="accent2">
                    <a:lumMod val="50000"/>
                  </a:schemeClr>
                </a:solidFill>
                <a:latin typeface="Perpetua" pitchFamily="18" charset="0"/>
              </a:rPr>
              <a:t>cells</a:t>
            </a:r>
            <a:r>
              <a:rPr lang="en-US" i="1" dirty="0">
                <a:solidFill>
                  <a:schemeClr val="accent2">
                    <a:lumMod val="50000"/>
                  </a:schemeClr>
                </a:solidFill>
                <a:latin typeface="Perpetua" pitchFamily="18" charset="0"/>
              </a:rPr>
              <a:t> </a:t>
            </a:r>
            <a:endParaRPr lang="en-US" dirty="0">
              <a:solidFill>
                <a:schemeClr val="accent2">
                  <a:lumMod val="50000"/>
                </a:schemeClr>
              </a:solidFill>
              <a:latin typeface="Perpetua" pitchFamily="18" charset="0"/>
            </a:endParaRPr>
          </a:p>
          <a:p>
            <a:pPr algn="just" rtl="0"/>
            <a:r>
              <a:rPr lang="en-US" b="1" i="1" dirty="0" err="1">
                <a:solidFill>
                  <a:schemeClr val="tx2">
                    <a:lumMod val="50000"/>
                  </a:schemeClr>
                </a:solidFill>
                <a:latin typeface="Perpetua" pitchFamily="18" charset="0"/>
              </a:rPr>
              <a:t>Demyelination</a:t>
            </a:r>
            <a:endParaRPr lang="en-US" b="1" dirty="0">
              <a:solidFill>
                <a:schemeClr val="tx2">
                  <a:lumMod val="50000"/>
                </a:schemeClr>
              </a:solidFill>
              <a:latin typeface="Perpetua" pitchFamily="18" charset="0"/>
            </a:endParaRPr>
          </a:p>
          <a:p>
            <a:pPr algn="just" rtl="0">
              <a:buFontTx/>
              <a:buChar char="-"/>
            </a:pPr>
            <a:r>
              <a:rPr lang="en-US" dirty="0" smtClean="0">
                <a:solidFill>
                  <a:schemeClr val="accent2">
                    <a:lumMod val="50000"/>
                  </a:schemeClr>
                </a:solidFill>
                <a:latin typeface="Perpetua" pitchFamily="18" charset="0"/>
              </a:rPr>
              <a:t>Loss </a:t>
            </a:r>
            <a:r>
              <a:rPr lang="en-US" dirty="0">
                <a:solidFill>
                  <a:schemeClr val="accent2">
                    <a:lumMod val="50000"/>
                  </a:schemeClr>
                </a:solidFill>
                <a:latin typeface="Perpetua" pitchFamily="18" charset="0"/>
              </a:rPr>
              <a:t>of myelin sheath with preservation of </a:t>
            </a:r>
            <a:r>
              <a:rPr lang="en-US" dirty="0" smtClean="0">
                <a:solidFill>
                  <a:schemeClr val="accent2">
                    <a:lumMod val="50000"/>
                  </a:schemeClr>
                </a:solidFill>
                <a:latin typeface="Perpetua" pitchFamily="18" charset="0"/>
              </a:rPr>
              <a:t>axon</a:t>
            </a:r>
          </a:p>
          <a:p>
            <a:pPr algn="just" rtl="0">
              <a:buNone/>
            </a:pPr>
            <a:endParaRPr lang="en-US" dirty="0">
              <a:latin typeface="Perpetua" pitchFamily="18" charset="0"/>
            </a:endParaRPr>
          </a:p>
          <a:p>
            <a:pPr algn="just" rtl="0"/>
            <a:endParaRPr lang="ar-SA" dirty="0">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linds(horizont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linds(horizont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linds(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linds(horizontal)">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blinds(horizontal)">
                                      <p:cBhvr>
                                        <p:cTn id="5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697559"/>
          </a:xfrm>
        </p:spPr>
        <p:txBody>
          <a:bodyPr/>
          <a:lstStyle/>
          <a:p>
            <a:pPr algn="just" rtl="0"/>
            <a:r>
              <a:rPr lang="en-US" b="1" i="1" dirty="0">
                <a:solidFill>
                  <a:srgbClr val="002060"/>
                </a:solidFill>
                <a:latin typeface="Perpetua" pitchFamily="18" charset="0"/>
              </a:rPr>
              <a:t>Interruption of the process of neurotransmission, which occur by many processes: </a:t>
            </a:r>
          </a:p>
          <a:p>
            <a:pPr lvl="0" algn="just" rtl="0">
              <a:buFontTx/>
              <a:buChar char="-"/>
            </a:pPr>
            <a:r>
              <a:rPr lang="en-US" b="1" dirty="0" smtClean="0">
                <a:solidFill>
                  <a:schemeClr val="accent6">
                    <a:lumMod val="75000"/>
                  </a:schemeClr>
                </a:solidFill>
                <a:latin typeface="Perpetua" pitchFamily="18" charset="0"/>
              </a:rPr>
              <a:t>Interrupt </a:t>
            </a:r>
            <a:r>
              <a:rPr lang="en-US" b="1" dirty="0">
                <a:solidFill>
                  <a:schemeClr val="accent6">
                    <a:lumMod val="75000"/>
                  </a:schemeClr>
                </a:solidFill>
                <a:latin typeface="Perpetua" pitchFamily="18" charset="0"/>
              </a:rPr>
              <a:t>impulse transmission </a:t>
            </a:r>
            <a:endParaRPr lang="en-US" b="1" dirty="0" smtClean="0">
              <a:solidFill>
                <a:schemeClr val="accent6">
                  <a:lumMod val="75000"/>
                </a:schemeClr>
              </a:solidFill>
              <a:latin typeface="Perpetua" pitchFamily="18" charset="0"/>
            </a:endParaRPr>
          </a:p>
          <a:p>
            <a:pPr lvl="0" algn="just" rtl="0">
              <a:buFontTx/>
              <a:buChar char="-"/>
            </a:pPr>
            <a:r>
              <a:rPr lang="en-US" b="1" dirty="0" smtClean="0">
                <a:solidFill>
                  <a:schemeClr val="accent6">
                    <a:lumMod val="75000"/>
                  </a:schemeClr>
                </a:solidFill>
                <a:latin typeface="Perpetua" pitchFamily="18" charset="0"/>
              </a:rPr>
              <a:t>Block </a:t>
            </a:r>
            <a:r>
              <a:rPr lang="en-US" b="1" dirty="0">
                <a:solidFill>
                  <a:schemeClr val="accent6">
                    <a:lumMod val="75000"/>
                  </a:schemeClr>
                </a:solidFill>
                <a:latin typeface="Perpetua" pitchFamily="18" charset="0"/>
              </a:rPr>
              <a:t>trans-synaptic communication </a:t>
            </a:r>
            <a:endParaRPr lang="en-US" b="1" dirty="0" smtClean="0">
              <a:solidFill>
                <a:schemeClr val="accent6">
                  <a:lumMod val="75000"/>
                </a:schemeClr>
              </a:solidFill>
              <a:latin typeface="Perpetua" pitchFamily="18" charset="0"/>
            </a:endParaRPr>
          </a:p>
          <a:p>
            <a:pPr lvl="0" algn="just" rtl="0">
              <a:buFontTx/>
              <a:buChar char="-"/>
            </a:pPr>
            <a:r>
              <a:rPr lang="en-US" b="1" dirty="0" smtClean="0">
                <a:solidFill>
                  <a:schemeClr val="accent6">
                    <a:lumMod val="75000"/>
                  </a:schemeClr>
                </a:solidFill>
                <a:latin typeface="Perpetua" pitchFamily="18" charset="0"/>
              </a:rPr>
              <a:t>Block </a:t>
            </a:r>
            <a:r>
              <a:rPr lang="en-US" b="1" dirty="0">
                <a:solidFill>
                  <a:schemeClr val="accent6">
                    <a:lumMod val="75000"/>
                  </a:schemeClr>
                </a:solidFill>
                <a:latin typeface="Perpetua" pitchFamily="18" charset="0"/>
              </a:rPr>
              <a:t>reuptake of neurotransmitter </a:t>
            </a:r>
            <a:endParaRPr lang="en-US" b="1" dirty="0" smtClean="0">
              <a:solidFill>
                <a:schemeClr val="accent6">
                  <a:lumMod val="75000"/>
                </a:schemeClr>
              </a:solidFill>
              <a:latin typeface="Perpetua" pitchFamily="18" charset="0"/>
            </a:endParaRPr>
          </a:p>
          <a:p>
            <a:pPr lvl="0" algn="just" rtl="0">
              <a:buFontTx/>
              <a:buChar char="-"/>
            </a:pPr>
            <a:r>
              <a:rPr lang="en-US" b="1" dirty="0" smtClean="0">
                <a:solidFill>
                  <a:schemeClr val="accent6">
                    <a:lumMod val="75000"/>
                  </a:schemeClr>
                </a:solidFill>
                <a:latin typeface="Perpetua" pitchFamily="18" charset="0"/>
              </a:rPr>
              <a:t>Interfere </a:t>
            </a:r>
            <a:r>
              <a:rPr lang="en-US" b="1" dirty="0">
                <a:solidFill>
                  <a:schemeClr val="accent6">
                    <a:lumMod val="75000"/>
                  </a:schemeClr>
                </a:solidFill>
                <a:latin typeface="Perpetua" pitchFamily="18" charset="0"/>
              </a:rPr>
              <a:t>with second messenger </a:t>
            </a:r>
          </a:p>
          <a:p>
            <a:pPr algn="just"/>
            <a:endParaRPr lang="ar-SA" b="1" dirty="0">
              <a:solidFill>
                <a:schemeClr val="accent6">
                  <a:lumMod val="75000"/>
                </a:schemeClr>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428604"/>
            <a:ext cx="8229600" cy="582594"/>
          </a:xfrm>
        </p:spPr>
        <p:txBody>
          <a:bodyPr>
            <a:noAutofit/>
          </a:bodyPr>
          <a:lstStyle/>
          <a:p>
            <a:r>
              <a:rPr lang="en-US" sz="3600" b="1" dirty="0" smtClean="0">
                <a:solidFill>
                  <a:srgbClr val="FF0000"/>
                </a:solidFill>
                <a:latin typeface="Perpetua" pitchFamily="18" charset="0"/>
              </a:rPr>
              <a:t>Types of neurological effects </a:t>
            </a:r>
            <a:endParaRPr lang="ar-SA" sz="3600" b="1" dirty="0">
              <a:solidFill>
                <a:srgbClr val="FF0000"/>
              </a:solidFill>
              <a:latin typeface="Perpetua" pitchFamily="18" charset="0"/>
            </a:endParaRPr>
          </a:p>
        </p:txBody>
      </p:sp>
      <p:sp>
        <p:nvSpPr>
          <p:cNvPr id="3" name="عنصر نائب للمحتوى 2"/>
          <p:cNvSpPr>
            <a:spLocks noGrp="1"/>
          </p:cNvSpPr>
          <p:nvPr>
            <p:ph idx="1"/>
          </p:nvPr>
        </p:nvSpPr>
        <p:spPr>
          <a:xfrm>
            <a:off x="457200" y="1214422"/>
            <a:ext cx="8229600" cy="4911741"/>
          </a:xfrm>
        </p:spPr>
        <p:txBody>
          <a:bodyPr/>
          <a:lstStyle/>
          <a:p>
            <a:pPr lvl="0" algn="just" rtl="0"/>
            <a:r>
              <a:rPr lang="en-US" b="1" i="1" dirty="0" smtClean="0">
                <a:solidFill>
                  <a:srgbClr val="00B050"/>
                </a:solidFill>
                <a:latin typeface="Perpetua" pitchFamily="18" charset="0"/>
              </a:rPr>
              <a:t>Short </a:t>
            </a:r>
            <a:r>
              <a:rPr lang="en-US" b="1" i="1" dirty="0">
                <a:solidFill>
                  <a:srgbClr val="00B050"/>
                </a:solidFill>
                <a:latin typeface="Perpetua" pitchFamily="18" charset="0"/>
              </a:rPr>
              <a:t>term effects :</a:t>
            </a:r>
            <a:r>
              <a:rPr lang="en-US" b="1" dirty="0">
                <a:solidFill>
                  <a:srgbClr val="00B050"/>
                </a:solidFill>
                <a:latin typeface="Perpetua" pitchFamily="18" charset="0"/>
              </a:rPr>
              <a:t> </a:t>
            </a:r>
            <a:endParaRPr lang="en-US" b="1" dirty="0" smtClean="0">
              <a:solidFill>
                <a:srgbClr val="00B050"/>
              </a:solidFill>
              <a:latin typeface="Perpetua" pitchFamily="18" charset="0"/>
            </a:endParaRPr>
          </a:p>
          <a:p>
            <a:pPr lvl="0" algn="just" rtl="0">
              <a:buFontTx/>
              <a:buChar char="-"/>
            </a:pPr>
            <a:r>
              <a:rPr lang="en-US" dirty="0" smtClean="0">
                <a:solidFill>
                  <a:srgbClr val="002060"/>
                </a:solidFill>
                <a:latin typeface="Perpetua" pitchFamily="18" charset="0"/>
              </a:rPr>
              <a:t>These are </a:t>
            </a:r>
            <a:r>
              <a:rPr lang="en-US" dirty="0">
                <a:solidFill>
                  <a:srgbClr val="002060"/>
                </a:solidFill>
                <a:latin typeface="Perpetua" pitchFamily="18" charset="0"/>
              </a:rPr>
              <a:t>reversible effects </a:t>
            </a:r>
          </a:p>
          <a:p>
            <a:pPr lvl="0" algn="just" rtl="0">
              <a:buFontTx/>
              <a:buChar char="-"/>
            </a:pPr>
            <a:r>
              <a:rPr lang="en-US" dirty="0" smtClean="0">
                <a:solidFill>
                  <a:srgbClr val="002060"/>
                </a:solidFill>
                <a:latin typeface="Perpetua" pitchFamily="18" charset="0"/>
              </a:rPr>
              <a:t>Can be antagonized </a:t>
            </a:r>
            <a:r>
              <a:rPr lang="en-US" dirty="0">
                <a:solidFill>
                  <a:srgbClr val="002060"/>
                </a:solidFill>
                <a:latin typeface="Perpetua" pitchFamily="18" charset="0"/>
              </a:rPr>
              <a:t>by an antagonist drug </a:t>
            </a:r>
          </a:p>
          <a:p>
            <a:pPr lvl="0" algn="just" rtl="0"/>
            <a:r>
              <a:rPr lang="en-US" b="1" i="1" dirty="0">
                <a:solidFill>
                  <a:srgbClr val="00B050"/>
                </a:solidFill>
                <a:latin typeface="Perpetua" pitchFamily="18" charset="0"/>
              </a:rPr>
              <a:t>Long term effects :</a:t>
            </a:r>
            <a:r>
              <a:rPr lang="en-US" b="1" dirty="0">
                <a:solidFill>
                  <a:srgbClr val="00B050"/>
                </a:solidFill>
                <a:latin typeface="Perpetua" pitchFamily="18" charset="0"/>
              </a:rPr>
              <a:t> </a:t>
            </a:r>
            <a:endParaRPr lang="en-US" b="1" dirty="0" smtClean="0">
              <a:solidFill>
                <a:srgbClr val="00B050"/>
              </a:solidFill>
              <a:latin typeface="Perpetua" pitchFamily="18" charset="0"/>
            </a:endParaRPr>
          </a:p>
          <a:p>
            <a:pPr lvl="0" algn="just" rtl="0">
              <a:buFontTx/>
              <a:buChar char="-"/>
            </a:pPr>
            <a:r>
              <a:rPr lang="en-US" dirty="0" smtClean="0">
                <a:solidFill>
                  <a:srgbClr val="002060"/>
                </a:solidFill>
                <a:latin typeface="Perpetua" pitchFamily="18" charset="0"/>
              </a:rPr>
              <a:t>These are </a:t>
            </a:r>
            <a:r>
              <a:rPr lang="en-US" dirty="0">
                <a:solidFill>
                  <a:srgbClr val="002060"/>
                </a:solidFill>
                <a:latin typeface="Perpetua" pitchFamily="18" charset="0"/>
              </a:rPr>
              <a:t>irreversible effects </a:t>
            </a:r>
            <a:endParaRPr lang="en-US" dirty="0" smtClean="0">
              <a:solidFill>
                <a:srgbClr val="002060"/>
              </a:solidFill>
              <a:latin typeface="Perpetua" pitchFamily="18" charset="0"/>
            </a:endParaRPr>
          </a:p>
          <a:p>
            <a:pPr lvl="0" algn="just" rtl="0">
              <a:buFontTx/>
              <a:buChar char="-"/>
            </a:pPr>
            <a:r>
              <a:rPr lang="en-US" dirty="0" smtClean="0">
                <a:solidFill>
                  <a:srgbClr val="002060"/>
                </a:solidFill>
                <a:latin typeface="Perpetua" pitchFamily="18" charset="0"/>
              </a:rPr>
              <a:t>Cannot be antagonized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heckerboard(across)">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heckerboard(across)">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heckerboard(across)">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checkerboard(across)">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357166"/>
            <a:ext cx="8229600" cy="725470"/>
          </a:xfrm>
        </p:spPr>
        <p:txBody>
          <a:bodyPr>
            <a:normAutofit/>
          </a:bodyPr>
          <a:lstStyle/>
          <a:p>
            <a:r>
              <a:rPr lang="en-US" sz="3200" b="1" dirty="0" smtClean="0">
                <a:solidFill>
                  <a:srgbClr val="FF0000"/>
                </a:solidFill>
                <a:latin typeface="Perpetua" pitchFamily="18" charset="0"/>
              </a:rPr>
              <a:t>Substances associated with neurotoxicity </a:t>
            </a:r>
            <a:endParaRPr lang="ar-SA" sz="3200" b="1" dirty="0">
              <a:solidFill>
                <a:srgbClr val="FF0000"/>
              </a:solidFill>
              <a:latin typeface="Perpetua" pitchFamily="18" charset="0"/>
            </a:endParaRPr>
          </a:p>
        </p:txBody>
      </p:sp>
      <p:sp>
        <p:nvSpPr>
          <p:cNvPr id="3" name="عنصر نائب للمحتوى 2"/>
          <p:cNvSpPr>
            <a:spLocks noGrp="1"/>
          </p:cNvSpPr>
          <p:nvPr>
            <p:ph idx="1"/>
          </p:nvPr>
        </p:nvSpPr>
        <p:spPr>
          <a:xfrm>
            <a:off x="457200" y="1214422"/>
            <a:ext cx="8229600" cy="4911741"/>
          </a:xfrm>
        </p:spPr>
        <p:txBody>
          <a:bodyPr>
            <a:normAutofit fontScale="85000" lnSpcReduction="20000"/>
          </a:bodyPr>
          <a:lstStyle/>
          <a:p>
            <a:pPr algn="just" rtl="0"/>
            <a:r>
              <a:rPr lang="en-US" b="1" i="1" dirty="0">
                <a:solidFill>
                  <a:srgbClr val="C00000"/>
                </a:solidFill>
                <a:latin typeface="Perpetua" pitchFamily="18" charset="0"/>
              </a:rPr>
              <a:t>Methyl mercury  : </a:t>
            </a:r>
          </a:p>
          <a:p>
            <a:pPr algn="just" rtl="0">
              <a:buFontTx/>
              <a:buChar char="-"/>
            </a:pPr>
            <a:r>
              <a:rPr lang="en-US" b="1" i="1" dirty="0" smtClean="0">
                <a:solidFill>
                  <a:schemeClr val="accent2">
                    <a:lumMod val="50000"/>
                  </a:schemeClr>
                </a:solidFill>
                <a:latin typeface="Perpetua" pitchFamily="18" charset="0"/>
              </a:rPr>
              <a:t>It </a:t>
            </a:r>
            <a:r>
              <a:rPr lang="en-US" b="1" i="1" dirty="0">
                <a:solidFill>
                  <a:schemeClr val="accent2">
                    <a:lumMod val="50000"/>
                  </a:schemeClr>
                </a:solidFill>
                <a:latin typeface="Perpetua" pitchFamily="18" charset="0"/>
              </a:rPr>
              <a:t>is organometallic cation ( CH3Hg+ X- )</a:t>
            </a:r>
            <a:r>
              <a:rPr lang="en-US" b="1" dirty="0">
                <a:solidFill>
                  <a:schemeClr val="accent2">
                    <a:lumMod val="50000"/>
                  </a:schemeClr>
                </a:solidFill>
                <a:latin typeface="Perpetua" pitchFamily="18" charset="0"/>
              </a:rPr>
              <a:t> </a:t>
            </a:r>
            <a:endParaRPr lang="en-US" b="1" dirty="0" smtClean="0">
              <a:solidFill>
                <a:schemeClr val="accent2">
                  <a:lumMod val="50000"/>
                </a:schemeClr>
              </a:solidFill>
              <a:latin typeface="Perpetua" pitchFamily="18" charset="0"/>
            </a:endParaRPr>
          </a:p>
          <a:p>
            <a:pPr algn="just" rtl="0">
              <a:buFontTx/>
              <a:buChar char="-"/>
            </a:pPr>
            <a:r>
              <a:rPr lang="en-US" dirty="0" smtClean="0">
                <a:solidFill>
                  <a:srgbClr val="002060"/>
                </a:solidFill>
                <a:latin typeface="Perpetua" pitchFamily="18" charset="0"/>
              </a:rPr>
              <a:t>The </a:t>
            </a:r>
            <a:r>
              <a:rPr lang="en-US" dirty="0">
                <a:solidFill>
                  <a:srgbClr val="002060"/>
                </a:solidFill>
                <a:latin typeface="Perpetua" pitchFamily="18" charset="0"/>
              </a:rPr>
              <a:t>clinical picture of Me-Hg poisoning varies with both the severity of exposure and the age of the individual at the time of exposure : </a:t>
            </a:r>
          </a:p>
          <a:p>
            <a:pPr lvl="0" algn="just" rtl="0">
              <a:buFontTx/>
              <a:buChar char="-"/>
            </a:pPr>
            <a:r>
              <a:rPr lang="en-US" dirty="0" smtClean="0">
                <a:solidFill>
                  <a:srgbClr val="002060"/>
                </a:solidFill>
                <a:latin typeface="Perpetua" pitchFamily="18" charset="0"/>
              </a:rPr>
              <a:t>In </a:t>
            </a:r>
            <a:r>
              <a:rPr lang="en-US" dirty="0">
                <a:solidFill>
                  <a:srgbClr val="002060"/>
                </a:solidFill>
                <a:latin typeface="Perpetua" pitchFamily="18" charset="0"/>
              </a:rPr>
              <a:t>adults, the most dramatic sites of injury are the neurons of the visual cortex and the small internal granular cell neurons of the cerebellar cortex, whose massive degeneration results in blindness and marked ataxia</a:t>
            </a:r>
            <a:r>
              <a:rPr lang="en-US" dirty="0" smtClean="0">
                <a:solidFill>
                  <a:srgbClr val="002060"/>
                </a:solidFill>
                <a:latin typeface="Perpetua" pitchFamily="18" charset="0"/>
              </a:rPr>
              <a:t>.</a:t>
            </a:r>
          </a:p>
          <a:p>
            <a:pPr lvl="0" algn="just" rtl="0">
              <a:buFontTx/>
              <a:buChar char="-"/>
            </a:pPr>
            <a:r>
              <a:rPr lang="en-US" dirty="0" smtClean="0">
                <a:solidFill>
                  <a:srgbClr val="002060"/>
                </a:solidFill>
                <a:latin typeface="Perpetua" pitchFamily="18" charset="0"/>
              </a:rPr>
              <a:t> In </a:t>
            </a:r>
            <a:r>
              <a:rPr lang="en-US" dirty="0">
                <a:solidFill>
                  <a:srgbClr val="002060"/>
                </a:solidFill>
                <a:latin typeface="Perpetua" pitchFamily="18" charset="0"/>
              </a:rPr>
              <a:t>children, developmental disabilities, retardation, and cognitive deficits occur. These differences are caused by an immature blood–brain barrier causing a more generalized distribution of mercury in the developing brain</a:t>
            </a:r>
            <a:r>
              <a:rPr lang="en-US" dirty="0" smtClean="0">
                <a:solidFill>
                  <a:srgbClr val="002060"/>
                </a:solidFill>
                <a:latin typeface="Perpetua" pitchFamily="18" charset="0"/>
              </a:rPr>
              <a:t>.</a:t>
            </a:r>
            <a:endParaRPr lang="en-US"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8229600" cy="917596"/>
          </a:xfrm>
        </p:spPr>
        <p:txBody>
          <a:bodyPr>
            <a:noAutofit/>
          </a:bodyPr>
          <a:lstStyle/>
          <a:p>
            <a:r>
              <a:rPr lang="en-US" sz="3200" b="1" dirty="0" smtClean="0">
                <a:solidFill>
                  <a:srgbClr val="FF0000"/>
                </a:solidFill>
                <a:latin typeface="Perpetua" pitchFamily="18" charset="0"/>
              </a:rPr>
              <a:t>Mechanism of methyl mercury toxicity </a:t>
            </a:r>
            <a:r>
              <a:rPr lang="en-US" sz="3200" dirty="0" smtClean="0">
                <a:solidFill>
                  <a:srgbClr val="FF0000"/>
                </a:solidFill>
                <a:latin typeface="Perpetua" pitchFamily="18" charset="0"/>
              </a:rPr>
              <a:t/>
            </a:r>
            <a:br>
              <a:rPr lang="en-US" sz="3200" dirty="0" smtClean="0">
                <a:solidFill>
                  <a:srgbClr val="FF0000"/>
                </a:solidFill>
                <a:latin typeface="Perpetua" pitchFamily="18" charset="0"/>
              </a:rPr>
            </a:br>
            <a:endParaRPr lang="ar-SA" sz="3200" dirty="0">
              <a:solidFill>
                <a:srgbClr val="FF0000"/>
              </a:solidFill>
              <a:latin typeface="Perpetua" pitchFamily="18" charset="0"/>
            </a:endParaRPr>
          </a:p>
        </p:txBody>
      </p:sp>
      <p:sp>
        <p:nvSpPr>
          <p:cNvPr id="3" name="عنصر نائب للمحتوى 2"/>
          <p:cNvSpPr>
            <a:spLocks noGrp="1"/>
          </p:cNvSpPr>
          <p:nvPr>
            <p:ph idx="1"/>
          </p:nvPr>
        </p:nvSpPr>
        <p:spPr>
          <a:xfrm>
            <a:off x="457200" y="1285860"/>
            <a:ext cx="8229600" cy="4840303"/>
          </a:xfrm>
        </p:spPr>
        <p:txBody>
          <a:bodyPr/>
          <a:lstStyle/>
          <a:p>
            <a:pPr lvl="0" algn="l" rtl="0"/>
            <a:r>
              <a:rPr lang="en-US" b="1" dirty="0" smtClean="0">
                <a:solidFill>
                  <a:srgbClr val="002060"/>
                </a:solidFill>
                <a:latin typeface="Perpetua" pitchFamily="18" charset="0"/>
              </a:rPr>
              <a:t>Binding with  -SH  group </a:t>
            </a:r>
            <a:endParaRPr lang="en-US" dirty="0" smtClean="0">
              <a:solidFill>
                <a:srgbClr val="002060"/>
              </a:solidFill>
              <a:latin typeface="Perpetua" pitchFamily="18" charset="0"/>
            </a:endParaRPr>
          </a:p>
          <a:p>
            <a:pPr lvl="0" algn="l" rtl="0"/>
            <a:r>
              <a:rPr lang="en-US" b="1" dirty="0" smtClean="0">
                <a:solidFill>
                  <a:srgbClr val="002060"/>
                </a:solidFill>
                <a:latin typeface="Perpetua" pitchFamily="18" charset="0"/>
              </a:rPr>
              <a:t>Alteration of NT release </a:t>
            </a:r>
            <a:endParaRPr lang="en-US" dirty="0" smtClean="0">
              <a:solidFill>
                <a:srgbClr val="002060"/>
              </a:solidFill>
              <a:latin typeface="Perpetua" pitchFamily="18" charset="0"/>
            </a:endParaRPr>
          </a:p>
          <a:p>
            <a:pPr lvl="0" algn="l" rtl="0"/>
            <a:r>
              <a:rPr lang="en-US" b="1" dirty="0" smtClean="0">
                <a:solidFill>
                  <a:srgbClr val="002060"/>
                </a:solidFill>
                <a:latin typeface="Perpetua" pitchFamily="18" charset="0"/>
              </a:rPr>
              <a:t>Blocking voltage dependent Ca2+  and Na+ channels </a:t>
            </a:r>
            <a:endParaRPr lang="en-US" dirty="0" smtClean="0">
              <a:solidFill>
                <a:srgbClr val="002060"/>
              </a:solidFill>
              <a:latin typeface="Perpetua" pitchFamily="18" charset="0"/>
            </a:endParaRPr>
          </a:p>
          <a:p>
            <a:pPr algn="l" rtl="0">
              <a:buNone/>
            </a:pPr>
            <a:endParaRPr lang="ar-SA" dirty="0" smtClean="0">
              <a:solidFill>
                <a:srgbClr val="002060"/>
              </a:solidFill>
              <a:latin typeface="Perpetua" pitchFamily="18" charset="0"/>
            </a:endParaRPr>
          </a:p>
          <a:p>
            <a:endParaRPr lang="ar-SA" dirty="0">
              <a:solidFill>
                <a:srgbClr val="002060"/>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4032"/>
          </a:xfrm>
        </p:spPr>
        <p:txBody>
          <a:bodyPr>
            <a:normAutofit/>
          </a:bodyPr>
          <a:lstStyle/>
          <a:p>
            <a:r>
              <a:rPr lang="en-US" sz="3200" b="1" dirty="0" smtClean="0">
                <a:solidFill>
                  <a:srgbClr val="FF0000"/>
                </a:solidFill>
                <a:latin typeface="Perpetua" pitchFamily="18" charset="0"/>
              </a:rPr>
              <a:t>Organophosphorous compounds </a:t>
            </a:r>
            <a:endParaRPr lang="ar-SA" sz="3200" b="1" dirty="0">
              <a:solidFill>
                <a:srgbClr val="FF0000"/>
              </a:solidFill>
              <a:latin typeface="Perpetua" pitchFamily="18" charset="0"/>
            </a:endParaRPr>
          </a:p>
        </p:txBody>
      </p:sp>
      <p:sp>
        <p:nvSpPr>
          <p:cNvPr id="3" name="عنصر نائب للمحتوى 2"/>
          <p:cNvSpPr>
            <a:spLocks noGrp="1"/>
          </p:cNvSpPr>
          <p:nvPr>
            <p:ph idx="1"/>
          </p:nvPr>
        </p:nvSpPr>
        <p:spPr>
          <a:xfrm>
            <a:off x="457200" y="1071546"/>
            <a:ext cx="8229600" cy="5054617"/>
          </a:xfrm>
        </p:spPr>
        <p:txBody>
          <a:bodyPr>
            <a:normAutofit fontScale="85000" lnSpcReduction="20000"/>
          </a:bodyPr>
          <a:lstStyle/>
          <a:p>
            <a:pPr lvl="0" algn="just" rtl="0"/>
            <a:r>
              <a:rPr lang="en-US" dirty="0">
                <a:latin typeface="Perpetua" pitchFamily="18" charset="0"/>
              </a:rPr>
              <a:t>OP compounds are used as insecticides and chemical warfare agents</a:t>
            </a:r>
          </a:p>
          <a:p>
            <a:pPr lvl="0" algn="just" rtl="0"/>
            <a:r>
              <a:rPr lang="en-US" dirty="0">
                <a:latin typeface="Perpetua" pitchFamily="18" charset="0"/>
              </a:rPr>
              <a:t>The OP insecticides and nerve agents are designed to inhibit </a:t>
            </a:r>
            <a:r>
              <a:rPr lang="en-US" dirty="0" err="1">
                <a:latin typeface="Perpetua" pitchFamily="18" charset="0"/>
              </a:rPr>
              <a:t>AChE</a:t>
            </a:r>
            <a:r>
              <a:rPr lang="en-US" dirty="0">
                <a:latin typeface="Perpetua" pitchFamily="18" charset="0"/>
              </a:rPr>
              <a:t>, thereby causing accumulation of acetylcholine in cholinergic synapses resulting in cholinergic toxicity and death. </a:t>
            </a:r>
          </a:p>
          <a:p>
            <a:pPr lvl="0" algn="just" rtl="0"/>
            <a:r>
              <a:rPr lang="en-US" dirty="0">
                <a:latin typeface="Perpetua" pitchFamily="18" charset="0"/>
              </a:rPr>
              <a:t>Some OP compounds, such as tri- o -</a:t>
            </a:r>
            <a:r>
              <a:rPr lang="en-US" dirty="0" err="1">
                <a:latin typeface="Perpetua" pitchFamily="18" charset="0"/>
              </a:rPr>
              <a:t>cresyl</a:t>
            </a:r>
            <a:r>
              <a:rPr lang="en-US" dirty="0">
                <a:latin typeface="Perpetua" pitchFamily="18" charset="0"/>
              </a:rPr>
              <a:t> phosphate (TOCP) are neuropathic and can cause a severe </a:t>
            </a:r>
            <a:r>
              <a:rPr lang="en-US" dirty="0" err="1">
                <a:latin typeface="Perpetua" pitchFamily="18" charset="0"/>
              </a:rPr>
              <a:t>sensorimotor</a:t>
            </a:r>
            <a:r>
              <a:rPr lang="en-US" dirty="0">
                <a:latin typeface="Perpetua" pitchFamily="18" charset="0"/>
              </a:rPr>
              <a:t> central peripheral distal axonopathy called </a:t>
            </a:r>
            <a:r>
              <a:rPr lang="en-US" i="1" dirty="0">
                <a:solidFill>
                  <a:srgbClr val="FF0000"/>
                </a:solidFill>
                <a:latin typeface="Perpetua" pitchFamily="18" charset="0"/>
              </a:rPr>
              <a:t>OP compound-induced delayed neurotoxicity (OPIDN) </a:t>
            </a:r>
            <a:r>
              <a:rPr lang="en-US" i="1" dirty="0" smtClean="0">
                <a:solidFill>
                  <a:srgbClr val="FF0000"/>
                </a:solidFill>
                <a:latin typeface="Perpetua" pitchFamily="18" charset="0"/>
              </a:rPr>
              <a:t>. </a:t>
            </a:r>
            <a:r>
              <a:rPr lang="en-US" dirty="0" smtClean="0">
                <a:latin typeface="Perpetua" pitchFamily="18" charset="0"/>
              </a:rPr>
              <a:t>This condition </a:t>
            </a:r>
            <a:r>
              <a:rPr lang="en-US" dirty="0">
                <a:latin typeface="Perpetua" pitchFamily="18" charset="0"/>
              </a:rPr>
              <a:t>is also referred to </a:t>
            </a:r>
            <a:r>
              <a:rPr lang="en-US" i="1" dirty="0">
                <a:solidFill>
                  <a:srgbClr val="FF0000"/>
                </a:solidFill>
                <a:latin typeface="Perpetua" pitchFamily="18" charset="0"/>
              </a:rPr>
              <a:t>as a delayed neuropathy. </a:t>
            </a:r>
          </a:p>
          <a:p>
            <a:pPr lvl="0" algn="just" rtl="0"/>
            <a:r>
              <a:rPr lang="en-US" dirty="0" smtClean="0">
                <a:latin typeface="Perpetua" pitchFamily="18" charset="0"/>
              </a:rPr>
              <a:t>OPIDN due to </a:t>
            </a:r>
            <a:r>
              <a:rPr lang="en-US" dirty="0" err="1" smtClean="0">
                <a:latin typeface="Perpetua" pitchFamily="18" charset="0"/>
              </a:rPr>
              <a:t>phosphorylation</a:t>
            </a:r>
            <a:r>
              <a:rPr lang="en-US" dirty="0" smtClean="0">
                <a:latin typeface="Perpetua" pitchFamily="18" charset="0"/>
              </a:rPr>
              <a:t> of neural </a:t>
            </a:r>
            <a:r>
              <a:rPr lang="en-US" dirty="0">
                <a:latin typeface="Perpetua" pitchFamily="18" charset="0"/>
              </a:rPr>
              <a:t>target proteins, such as various serine </a:t>
            </a:r>
            <a:r>
              <a:rPr lang="en-US" dirty="0" err="1">
                <a:latin typeface="Perpetua" pitchFamily="18" charset="0"/>
              </a:rPr>
              <a:t>hydrolases</a:t>
            </a:r>
            <a:r>
              <a:rPr lang="en-US" dirty="0">
                <a:latin typeface="Perpetua" pitchFamily="18" charset="0"/>
              </a:rPr>
              <a:t> </a:t>
            </a:r>
            <a:r>
              <a:rPr lang="en-US" i="1" dirty="0">
                <a:solidFill>
                  <a:srgbClr val="FF0000"/>
                </a:solidFill>
                <a:latin typeface="Perpetua" pitchFamily="18" charset="0"/>
              </a:rPr>
              <a:t>( neuropathy target esterase , NTE)</a:t>
            </a:r>
          </a:p>
          <a:p>
            <a:pPr algn="just" rtl="0">
              <a:buNone/>
            </a:pPr>
            <a:endParaRPr lang="ar-SA" dirty="0">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dr ali\Desktop\2pam.png"/>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1472" y="428604"/>
            <a:ext cx="7929617" cy="5697559"/>
          </a:xfrm>
          <a:prstGeom prst="rect">
            <a:avLst/>
          </a:prstGeom>
          <a:noFill/>
          <a:ln>
            <a:solidFill>
              <a:schemeClr val="accent2">
                <a:lumMod val="5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950</Words>
  <Application>Microsoft Office PowerPoint</Application>
  <PresentationFormat>عرض على الشاشة (3:4)‏</PresentationFormat>
  <Paragraphs>111</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سمة Office</vt:lpstr>
      <vt:lpstr>Nervous system toxicity  Lec 4  Dr. Afrah  </vt:lpstr>
      <vt:lpstr>Neurotoxicants</vt:lpstr>
      <vt:lpstr>Mechanism of neurotoxicity</vt:lpstr>
      <vt:lpstr>الشريحة 4</vt:lpstr>
      <vt:lpstr>Types of neurological effects </vt:lpstr>
      <vt:lpstr>Substances associated with neurotoxicity </vt:lpstr>
      <vt:lpstr>Mechanism of methyl mercury toxicity  </vt:lpstr>
      <vt:lpstr>Organophosphorous compounds </vt:lpstr>
      <vt:lpstr>الشريحة 9</vt:lpstr>
      <vt:lpstr>Lead </vt:lpstr>
      <vt:lpstr>Mechanism of lead toxicity   </vt:lpstr>
      <vt:lpstr>Lead neuropathy </vt:lpstr>
      <vt:lpstr>Lead encephalopathy </vt:lpstr>
      <vt:lpstr>Neurotoxic affecting neurotransmission </vt:lpstr>
      <vt:lpstr>Cocaine </vt:lpstr>
      <vt:lpstr>Amphetamines </vt:lpstr>
      <vt:lpstr>Chemicals affecting astrocyte function  </vt:lpstr>
      <vt:lpstr>الشريحة 18</vt:lpstr>
      <vt:lpstr>Chemicals associated with axonopathy </vt:lpstr>
    </vt:vector>
  </TitlesOfParts>
  <Company>ZzTeaM2009</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Nervous system toxicity </dc:title>
  <dc:creator>DR.Ahmed Saker</dc:creator>
  <cp:lastModifiedBy>ALI SAHIUNY</cp:lastModifiedBy>
  <cp:revision>32</cp:revision>
  <dcterms:created xsi:type="dcterms:W3CDTF">2017-03-05T03:50:18Z</dcterms:created>
  <dcterms:modified xsi:type="dcterms:W3CDTF">2022-03-23T18:17:26Z</dcterms:modified>
</cp:coreProperties>
</file>