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9"/>
  </p:notesMasterIdLst>
  <p:handoutMasterIdLst>
    <p:handoutMasterId r:id="rId40"/>
  </p:handoutMasterIdLst>
  <p:sldIdLst>
    <p:sldId id="256" r:id="rId2"/>
    <p:sldId id="257" r:id="rId3"/>
    <p:sldId id="260" r:id="rId4"/>
    <p:sldId id="262" r:id="rId5"/>
    <p:sldId id="263" r:id="rId6"/>
    <p:sldId id="264" r:id="rId7"/>
    <p:sldId id="265" r:id="rId8"/>
    <p:sldId id="266" r:id="rId9"/>
    <p:sldId id="267" r:id="rId10"/>
    <p:sldId id="268" r:id="rId11"/>
    <p:sldId id="269" r:id="rId12"/>
    <p:sldId id="327" r:id="rId13"/>
    <p:sldId id="271" r:id="rId14"/>
    <p:sldId id="272" r:id="rId15"/>
    <p:sldId id="273" r:id="rId16"/>
    <p:sldId id="274" r:id="rId17"/>
    <p:sldId id="278" r:id="rId18"/>
    <p:sldId id="280" r:id="rId19"/>
    <p:sldId id="282" r:id="rId20"/>
    <p:sldId id="283" r:id="rId21"/>
    <p:sldId id="284" r:id="rId22"/>
    <p:sldId id="285" r:id="rId23"/>
    <p:sldId id="287" r:id="rId24"/>
    <p:sldId id="289" r:id="rId25"/>
    <p:sldId id="290" r:id="rId26"/>
    <p:sldId id="298" r:id="rId27"/>
    <p:sldId id="303" r:id="rId28"/>
    <p:sldId id="305" r:id="rId29"/>
    <p:sldId id="306" r:id="rId30"/>
    <p:sldId id="308" r:id="rId31"/>
    <p:sldId id="309" r:id="rId32"/>
    <p:sldId id="310" r:id="rId33"/>
    <p:sldId id="315" r:id="rId34"/>
    <p:sldId id="317" r:id="rId35"/>
    <p:sldId id="318" r:id="rId36"/>
    <p:sldId id="320" r:id="rId37"/>
    <p:sldId id="321" r:id="rId38"/>
  </p:sldIdLst>
  <p:sldSz cx="9144000" cy="6858000" type="screen4x3"/>
  <p:notesSz cx="6735763" cy="9869488"/>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6" d="100"/>
          <a:sy n="66" d="100"/>
        </p:scale>
        <p:origin x="-150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350" y="0"/>
            <a:ext cx="2919413" cy="493713"/>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2919412" cy="493713"/>
          </a:xfrm>
          <a:prstGeom prst="rect">
            <a:avLst/>
          </a:prstGeom>
        </p:spPr>
        <p:txBody>
          <a:bodyPr vert="horz" lIns="91440" tIns="45720" rIns="91440" bIns="45720" rtlCol="1"/>
          <a:lstStyle>
            <a:lvl1pPr algn="l">
              <a:defRPr sz="1200"/>
            </a:lvl1pPr>
          </a:lstStyle>
          <a:p>
            <a:fld id="{E65E879C-0F96-4DDF-B44D-8DF585898B03}" type="datetimeFigureOut">
              <a:rPr lang="ar-SA" smtClean="0"/>
              <a:pPr/>
              <a:t>12/06/1445</a:t>
            </a:fld>
            <a:endParaRPr lang="ar-SA"/>
          </a:p>
        </p:txBody>
      </p:sp>
      <p:sp>
        <p:nvSpPr>
          <p:cNvPr id="4" name="عنصر نائب للتذييل 3"/>
          <p:cNvSpPr>
            <a:spLocks noGrp="1"/>
          </p:cNvSpPr>
          <p:nvPr>
            <p:ph type="ftr" sz="quarter" idx="2"/>
          </p:nvPr>
        </p:nvSpPr>
        <p:spPr>
          <a:xfrm>
            <a:off x="3816350" y="9374188"/>
            <a:ext cx="2919413" cy="493712"/>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88" y="9374188"/>
            <a:ext cx="2919412" cy="493712"/>
          </a:xfrm>
          <a:prstGeom prst="rect">
            <a:avLst/>
          </a:prstGeom>
        </p:spPr>
        <p:txBody>
          <a:bodyPr vert="horz" lIns="91440" tIns="45720" rIns="91440" bIns="45720" rtlCol="1" anchor="b"/>
          <a:lstStyle>
            <a:lvl1pPr algn="l">
              <a:defRPr sz="1200"/>
            </a:lvl1pPr>
          </a:lstStyle>
          <a:p>
            <a:fld id="{27F67E37-BA5A-4662-BAD9-A11BEA89F1E0}" type="slidenum">
              <a:rPr lang="ar-SA" smtClean="0"/>
              <a:pPr/>
              <a:t>‹#›</a:t>
            </a:fld>
            <a:endParaRPr lang="ar-SA"/>
          </a:p>
        </p:txBody>
      </p:sp>
    </p:spTree>
    <p:extLst>
      <p:ext uri="{BB962C8B-B14F-4D97-AF65-F5344CB8AC3E}">
        <p14:creationId xmlns:p14="http://schemas.microsoft.com/office/powerpoint/2010/main" xmlns="" val="145534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932" y="0"/>
            <a:ext cx="2918831" cy="493474"/>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60" y="0"/>
            <a:ext cx="2918831" cy="493474"/>
          </a:xfrm>
          <a:prstGeom prst="rect">
            <a:avLst/>
          </a:prstGeom>
        </p:spPr>
        <p:txBody>
          <a:bodyPr vert="horz" lIns="91440" tIns="45720" rIns="91440" bIns="45720" rtlCol="1"/>
          <a:lstStyle>
            <a:lvl1pPr algn="l">
              <a:defRPr sz="1200"/>
            </a:lvl1pPr>
          </a:lstStyle>
          <a:p>
            <a:fld id="{CE517BDF-FFD6-4FA9-8B21-F72AD9CB0FE9}" type="datetimeFigureOut">
              <a:rPr lang="ar-SA" smtClean="0"/>
              <a:pPr/>
              <a:t>12/06/1445</a:t>
            </a:fld>
            <a:endParaRPr lang="ar-SA"/>
          </a:p>
        </p:txBody>
      </p:sp>
      <p:sp>
        <p:nvSpPr>
          <p:cNvPr id="4" name="عنصر نائب لصورة الشريحة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73577" y="4688007"/>
            <a:ext cx="5388610" cy="444127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16932" y="9374301"/>
            <a:ext cx="2918831" cy="493474"/>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60" y="9374301"/>
            <a:ext cx="2918831" cy="493474"/>
          </a:xfrm>
          <a:prstGeom prst="rect">
            <a:avLst/>
          </a:prstGeom>
        </p:spPr>
        <p:txBody>
          <a:bodyPr vert="horz" lIns="91440" tIns="45720" rIns="91440" bIns="45720" rtlCol="1" anchor="b"/>
          <a:lstStyle>
            <a:lvl1pPr algn="l">
              <a:defRPr sz="1200"/>
            </a:lvl1pPr>
          </a:lstStyle>
          <a:p>
            <a:fld id="{A70D35B6-9528-4296-8236-54BBAB6982E1}" type="slidenum">
              <a:rPr lang="ar-SA" smtClean="0"/>
              <a:pPr/>
              <a:t>‹#›</a:t>
            </a:fld>
            <a:endParaRPr lang="ar-SA"/>
          </a:p>
        </p:txBody>
      </p:sp>
    </p:spTree>
    <p:extLst>
      <p:ext uri="{BB962C8B-B14F-4D97-AF65-F5344CB8AC3E}">
        <p14:creationId xmlns:p14="http://schemas.microsoft.com/office/powerpoint/2010/main" xmlns="" val="15409121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F1A45DFA-8358-452D-94E7-B9196405A29D}" type="datetime1">
              <a:rPr lang="ar-SA" smtClean="0"/>
              <a:pPr/>
              <a:t>12/06/1445</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BE60D4E8-8F12-47C4-A780-EE9F29410826}"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E22575F-4435-4DC4-9545-225C6A208961}" type="datetime1">
              <a:rPr lang="ar-SA" smtClean="0"/>
              <a:pPr/>
              <a:t>12/06/1445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60D4E8-8F12-47C4-A780-EE9F2941082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164C406-0488-4048-B9A2-1E5E1365A7DE}" type="datetime1">
              <a:rPr lang="ar-SA" smtClean="0"/>
              <a:pPr/>
              <a:t>12/06/1445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60D4E8-8F12-47C4-A780-EE9F2941082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08CEEDEF-1C72-47E0-87CA-60E656E16F8F}" type="datetime1">
              <a:rPr lang="ar-SA" smtClean="0"/>
              <a:pPr/>
              <a:t>12/06/1445</a:t>
            </a:fld>
            <a:endParaRPr lang="ar-SA"/>
          </a:p>
        </p:txBody>
      </p:sp>
      <p:sp>
        <p:nvSpPr>
          <p:cNvPr id="9" name="عنصر نائب لرقم الشريحة 8"/>
          <p:cNvSpPr>
            <a:spLocks noGrp="1"/>
          </p:cNvSpPr>
          <p:nvPr>
            <p:ph type="sldNum" sz="quarter" idx="15"/>
          </p:nvPr>
        </p:nvSpPr>
        <p:spPr/>
        <p:txBody>
          <a:bodyPr rtlCol="0"/>
          <a:lstStyle/>
          <a:p>
            <a:fld id="{BE60D4E8-8F12-47C4-A780-EE9F29410826}"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36735DAE-13D5-4743-ACFB-FA7D90ECD184}" type="datetime1">
              <a:rPr lang="ar-SA" smtClean="0"/>
              <a:pPr/>
              <a:t>12/06/1445</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BE60D4E8-8F12-47C4-A780-EE9F2941082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BFEB9C72-1BC4-4690-8FDE-C8A92211645B}" type="datetime1">
              <a:rPr lang="ar-SA" smtClean="0"/>
              <a:pPr/>
              <a:t>12/06/1445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60D4E8-8F12-47C4-A780-EE9F29410826}"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05778815-3808-400F-8C0E-003BBEBBAF4B}" type="datetime1">
              <a:rPr lang="ar-SA" smtClean="0"/>
              <a:pPr/>
              <a:t>12/06/1445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60D4E8-8F12-47C4-A780-EE9F29410826}"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43E36374-2DF7-4EC5-9173-73C0057C9D77}" type="datetime1">
              <a:rPr lang="ar-SA" smtClean="0"/>
              <a:pPr/>
              <a:t>12/06/1445</a:t>
            </a:fld>
            <a:endParaRPr lang="ar-SA"/>
          </a:p>
        </p:txBody>
      </p:sp>
      <p:sp>
        <p:nvSpPr>
          <p:cNvPr id="7" name="عنصر نائب لرقم الشريحة 6"/>
          <p:cNvSpPr>
            <a:spLocks noGrp="1"/>
          </p:cNvSpPr>
          <p:nvPr>
            <p:ph type="sldNum" sz="quarter" idx="11"/>
          </p:nvPr>
        </p:nvSpPr>
        <p:spPr/>
        <p:txBody>
          <a:bodyPr rtlCol="0"/>
          <a:lstStyle/>
          <a:p>
            <a:fld id="{BE60D4E8-8F12-47C4-A780-EE9F29410826}"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F0F568-533B-4F51-9526-05FDE3239894}" type="datetime1">
              <a:rPr lang="ar-SA" smtClean="0"/>
              <a:pPr/>
              <a:t>12/06/1445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69F77CC8-0D1D-4344-858D-B18BDF125044}" type="datetime1">
              <a:rPr lang="ar-SA" smtClean="0"/>
              <a:pPr/>
              <a:t>12/06/1445</a:t>
            </a:fld>
            <a:endParaRPr lang="ar-SA"/>
          </a:p>
        </p:txBody>
      </p:sp>
      <p:sp>
        <p:nvSpPr>
          <p:cNvPr id="22" name="عنصر نائب لرقم الشريحة 21"/>
          <p:cNvSpPr>
            <a:spLocks noGrp="1"/>
          </p:cNvSpPr>
          <p:nvPr>
            <p:ph type="sldNum" sz="quarter" idx="15"/>
          </p:nvPr>
        </p:nvSpPr>
        <p:spPr/>
        <p:txBody>
          <a:bodyPr rtlCol="0"/>
          <a:lstStyle/>
          <a:p>
            <a:fld id="{BE60D4E8-8F12-47C4-A780-EE9F29410826}"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EFE5A52E-798A-4133-B6AF-4BC98396A98F}" type="datetime1">
              <a:rPr lang="ar-SA" smtClean="0"/>
              <a:pPr/>
              <a:t>12/06/1445</a:t>
            </a:fld>
            <a:endParaRPr lang="ar-SA"/>
          </a:p>
        </p:txBody>
      </p:sp>
      <p:sp>
        <p:nvSpPr>
          <p:cNvPr id="18" name="عنصر نائب لرقم الشريحة 17"/>
          <p:cNvSpPr>
            <a:spLocks noGrp="1"/>
          </p:cNvSpPr>
          <p:nvPr>
            <p:ph type="sldNum" sz="quarter" idx="11"/>
          </p:nvPr>
        </p:nvSpPr>
        <p:spPr/>
        <p:txBody>
          <a:bodyPr rtlCol="0"/>
          <a:lstStyle/>
          <a:p>
            <a:fld id="{BE60D4E8-8F12-47C4-A780-EE9F29410826}"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CCB2C08-9180-4D2D-8CBF-51D2F708EEC5}" type="datetime1">
              <a:rPr lang="ar-SA" smtClean="0"/>
              <a:pPr/>
              <a:t>12/06/1445</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E60D4E8-8F12-47C4-A780-EE9F2941082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9712" y="1412776"/>
            <a:ext cx="5832648" cy="1512168"/>
          </a:xfrm>
        </p:spPr>
        <p:txBody>
          <a:bodyPr>
            <a:normAutofit fontScale="90000"/>
          </a:bodyPr>
          <a:lstStyle/>
          <a:p>
            <a:pPr rtl="0"/>
            <a:r>
              <a:rPr lang="en-US" dirty="0" smtClean="0">
                <a:solidFill>
                  <a:srgbClr val="FF0000"/>
                </a:solidFill>
              </a:rPr>
              <a:t>Chemical and biochemical </a:t>
            </a:r>
            <a:br>
              <a:rPr lang="en-US" dirty="0" smtClean="0">
                <a:solidFill>
                  <a:srgbClr val="FF0000"/>
                </a:solidFill>
              </a:rPr>
            </a:br>
            <a:r>
              <a:rPr lang="en-US" dirty="0" smtClean="0">
                <a:solidFill>
                  <a:srgbClr val="FF0000"/>
                </a:solidFill>
              </a:rPr>
              <a:t> principles of toxicity</a:t>
            </a:r>
            <a:br>
              <a:rPr lang="en-US" dirty="0" smtClean="0">
                <a:solidFill>
                  <a:srgbClr val="FF0000"/>
                </a:solidFill>
              </a:rPr>
            </a:br>
            <a:r>
              <a:rPr lang="en-US" dirty="0" smtClean="0">
                <a:solidFill>
                  <a:srgbClr val="FF0000"/>
                </a:solidFill>
              </a:rPr>
              <a:t> </a:t>
            </a:r>
            <a:r>
              <a:rPr lang="en-US" dirty="0" err="1" smtClean="0">
                <a:solidFill>
                  <a:srgbClr val="FF0000"/>
                </a:solidFill>
              </a:rPr>
              <a:t>dr.afrah</a:t>
            </a:r>
            <a:r>
              <a:rPr lang="en-US" dirty="0" smtClean="0">
                <a:solidFill>
                  <a:srgbClr val="FF0000"/>
                </a:solidFill>
              </a:rPr>
              <a:t> </a:t>
            </a:r>
            <a:r>
              <a:rPr lang="ar-IQ" dirty="0" smtClean="0">
                <a:solidFill>
                  <a:srgbClr val="FF0000"/>
                </a:solidFill>
              </a:rPr>
              <a:t/>
            </a:r>
            <a:br>
              <a:rPr lang="ar-IQ" dirty="0" smtClean="0">
                <a:solidFill>
                  <a:srgbClr val="FF0000"/>
                </a:solidFill>
              </a:rPr>
            </a:br>
            <a:r>
              <a:rPr lang="en-US" dirty="0" err="1" smtClean="0">
                <a:solidFill>
                  <a:srgbClr val="FF0000"/>
                </a:solidFill>
              </a:rPr>
              <a:t>leCTURE</a:t>
            </a:r>
            <a:r>
              <a:rPr lang="en-US" smtClean="0">
                <a:solidFill>
                  <a:srgbClr val="FF0000"/>
                </a:solidFill>
              </a:rPr>
              <a:t> </a:t>
            </a:r>
            <a:r>
              <a:rPr lang="en-US" smtClean="0">
                <a:solidFill>
                  <a:srgbClr val="FF0000"/>
                </a:solidFill>
              </a:rPr>
              <a:t>2</a:t>
            </a:r>
            <a:endParaRPr lang="ar-SA" dirty="0">
              <a:solidFill>
                <a:srgbClr val="FF0000"/>
              </a:solidFill>
            </a:endParaRPr>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1</a:t>
            </a:fld>
            <a:endParaRPr lang="ar-SA"/>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7168" y="404664"/>
            <a:ext cx="8327280" cy="5632311"/>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Superoxide is generated within neutrophil and macrophage lysosomes as part of the oxidative burst, a method of eliminating infectious agents and damaged cells. Superoxide may subsequently be enzymatically</a:t>
            </a:r>
            <a:r>
              <a:rPr lang="en-US" sz="3600" dirty="0">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converted, or </a:t>
            </a:r>
            <a:r>
              <a:rPr lang="en-US" sz="3600" dirty="0" smtClean="0">
                <a:solidFill>
                  <a:srgbClr val="C00000"/>
                </a:solidFill>
                <a:latin typeface="Arabic Typesetting" pitchFamily="66" charset="-78"/>
                <a:cs typeface="Arabic Typesetting" pitchFamily="66" charset="-78"/>
              </a:rPr>
              <a:t>“</a:t>
            </a:r>
            <a:r>
              <a:rPr lang="en-US" sz="3600" dirty="0" err="1" smtClean="0">
                <a:solidFill>
                  <a:srgbClr val="C00000"/>
                </a:solidFill>
                <a:latin typeface="Arabic Typesetting" pitchFamily="66" charset="-78"/>
                <a:cs typeface="Arabic Typesetting" pitchFamily="66" charset="-78"/>
              </a:rPr>
              <a:t>dismutated</a:t>
            </a:r>
            <a:r>
              <a:rPr lang="en-US" sz="3600" dirty="0" smtClean="0">
                <a:solidFill>
                  <a:srgbClr val="C00000"/>
                </a:solidFill>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into hydrogen peroxide by superoxide dismutase (SOD)</a:t>
            </a:r>
          </a:p>
          <a:p>
            <a:pPr algn="just" rtl="0"/>
            <a:r>
              <a:rPr lang="en-US" sz="3600" dirty="0" smtClean="0">
                <a:latin typeface="Arabic Typesetting" pitchFamily="66" charset="-78"/>
                <a:cs typeface="Arabic Typesetting" pitchFamily="66" charset="-78"/>
              </a:rPr>
              <a:t>Hydrogen peroxide may be subsequently converted into </a:t>
            </a:r>
            <a:r>
              <a:rPr lang="en-US" sz="3600" dirty="0" err="1" smtClean="0">
                <a:latin typeface="Arabic Typesetting" pitchFamily="66" charset="-78"/>
                <a:cs typeface="Arabic Typesetting" pitchFamily="66" charset="-78"/>
              </a:rPr>
              <a:t>hypochlorous</a:t>
            </a:r>
            <a:r>
              <a:rPr lang="en-US" sz="3600" dirty="0" smtClean="0">
                <a:latin typeface="Arabic Typesetting" pitchFamily="66" charset="-78"/>
                <a:cs typeface="Arabic Typesetting" pitchFamily="66" charset="-78"/>
              </a:rPr>
              <a:t> acid by the enzymatic addition of chloride by </a:t>
            </a:r>
            <a:r>
              <a:rPr lang="en-GB" sz="3600" dirty="0" smtClean="0">
                <a:latin typeface="Arabic Typesetting" pitchFamily="66" charset="-78"/>
                <a:cs typeface="Arabic Typesetting" pitchFamily="66" charset="-78"/>
              </a:rPr>
              <a:t>myeloperoxidase. Both hydrogen peroxide and hypochlorite ion are </a:t>
            </a:r>
            <a:r>
              <a:rPr lang="en-US" sz="3600" dirty="0" smtClean="0">
                <a:latin typeface="Arabic Typesetting" pitchFamily="66" charset="-78"/>
                <a:cs typeface="Arabic Typesetting" pitchFamily="66" charset="-78"/>
              </a:rPr>
              <a:t>more potent reactive oxygen species than superoxide.</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10</a:t>
            </a:fld>
            <a:endParaRPr lang="ar-SA"/>
          </a:p>
        </p:txBody>
      </p:sp>
    </p:spTree>
  </p:cSld>
  <p:clrMapOvr>
    <a:masterClrMapping/>
  </p:clrMapOvr>
  <p:transition spd="slow">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424936" cy="5016758"/>
          </a:xfrm>
          <a:prstGeom prst="rect">
            <a:avLst/>
          </a:prstGeom>
        </p:spPr>
        <p:txBody>
          <a:bodyPr wrap="square">
            <a:spAutoFit/>
          </a:bodyPr>
          <a:lstStyle/>
          <a:p>
            <a:pPr algn="just" rtl="0"/>
            <a:r>
              <a:rPr lang="en-US" sz="3200" dirty="0" smtClean="0">
                <a:latin typeface="Arabic Typesetting" pitchFamily="66" charset="-78"/>
                <a:cs typeface="Arabic Typesetting" pitchFamily="66" charset="-78"/>
              </a:rPr>
              <a:t>Although superoxide and hydrogen peroxide are reactive species, it is their conversion into the hydroxyl radical (OH⋅) that accounts for their most consequential effects. The hydroxyl radical is generated by the </a:t>
            </a:r>
            <a:r>
              <a:rPr lang="en-US" sz="3200" i="1" dirty="0" smtClean="0">
                <a:solidFill>
                  <a:srgbClr val="C00000"/>
                </a:solidFill>
                <a:latin typeface="Arabic Typesetting" pitchFamily="66" charset="-78"/>
                <a:cs typeface="Arabic Typesetting" pitchFamily="66" charset="-78"/>
              </a:rPr>
              <a:t>Fenton reaction </a:t>
            </a:r>
            <a:r>
              <a:rPr lang="en-US" sz="3200" dirty="0" smtClean="0">
                <a:latin typeface="Arabic Typesetting" pitchFamily="66" charset="-78"/>
                <a:cs typeface="Arabic Typesetting" pitchFamily="66" charset="-78"/>
              </a:rPr>
              <a:t>, in which hydrogen peroxide is decomposed in the presence of a transition metal. This catalysis typically involves Fe 2+ , Cu + , Cd 2+ , Cr 5+ , Ni 2+ , or Mn 2+ .</a:t>
            </a:r>
          </a:p>
          <a:p>
            <a:pPr algn="just" rtl="0"/>
            <a:r>
              <a:rPr lang="en-US" sz="3200" dirty="0" smtClean="0">
                <a:latin typeface="Arabic Typesetting" pitchFamily="66" charset="-78"/>
                <a:cs typeface="Arabic Typesetting" pitchFamily="66" charset="-78"/>
              </a:rPr>
              <a:t>The </a:t>
            </a:r>
            <a:r>
              <a:rPr lang="en-US" sz="3200" i="1" dirty="0" smtClean="0">
                <a:solidFill>
                  <a:srgbClr val="C00000"/>
                </a:solidFill>
                <a:latin typeface="Arabic Typesetting" pitchFamily="66" charset="-78"/>
                <a:cs typeface="Arabic Typesetting" pitchFamily="66" charset="-78"/>
              </a:rPr>
              <a:t>Haber – Weiss reaction</a:t>
            </a:r>
            <a:r>
              <a:rPr lang="en-US" sz="3200" dirty="0" smtClean="0">
                <a:latin typeface="Arabic Typesetting" pitchFamily="66" charset="-78"/>
                <a:cs typeface="Arabic Typesetting" pitchFamily="66" charset="-78"/>
              </a:rPr>
              <a:t> , in which a transition metal catalyzes the combination of superoxide and hydrogen peroxide, is the other important means of </a:t>
            </a:r>
            <a:r>
              <a:rPr lang="en-GB" sz="3200" dirty="0" smtClean="0">
                <a:latin typeface="Arabic Typesetting" pitchFamily="66" charset="-78"/>
                <a:cs typeface="Arabic Typesetting" pitchFamily="66" charset="-78"/>
              </a:rPr>
              <a:t>generating the hydroxyl radical.</a:t>
            </a:r>
            <a:endParaRPr lang="en-US" sz="3200" dirty="0" smtClean="0">
              <a:latin typeface="Arabic Typesetting" pitchFamily="66" charset="-78"/>
              <a:cs typeface="Arabic Typesetting" pitchFamily="66" charset="-78"/>
            </a:endParaRPr>
          </a:p>
          <a:p>
            <a:pPr algn="just" rtl="0"/>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11</a:t>
            </a:fld>
            <a:endParaRPr lang="ar-SA"/>
          </a:p>
        </p:txBody>
      </p:sp>
    </p:spTree>
  </p:cSld>
  <p:clrMapOvr>
    <a:masterClrMapping/>
  </p:clrMapOvr>
  <p:transition spd="slow">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67744" y="1741353"/>
            <a:ext cx="4320480" cy="3096344"/>
          </a:xfrm>
          <a:prstGeom prst="rect">
            <a:avLst/>
          </a:prstGeom>
          <a:noFill/>
          <a:ln w="9525">
            <a:solidFill>
              <a:schemeClr val="bg2">
                <a:lumMod val="10000"/>
              </a:schemeClr>
            </a:solidFill>
            <a:miter lim="800000"/>
            <a:headEnd/>
            <a:tailEnd/>
          </a:ln>
        </p:spPr>
      </p:pic>
      <p:sp>
        <p:nvSpPr>
          <p:cNvPr id="4" name="عنصر نائب لرقم الشريحة 3"/>
          <p:cNvSpPr>
            <a:spLocks noGrp="1"/>
          </p:cNvSpPr>
          <p:nvPr>
            <p:ph type="sldNum" sz="quarter" idx="12"/>
          </p:nvPr>
        </p:nvSpPr>
        <p:spPr/>
        <p:txBody>
          <a:bodyPr/>
          <a:lstStyle/>
          <a:p>
            <a:fld id="{BE60D4E8-8F12-47C4-A780-EE9F29410826}" type="slidenum">
              <a:rPr lang="ar-SA" smtClean="0"/>
              <a:pPr/>
              <a:t>12</a:t>
            </a:fld>
            <a:endParaRPr lang="ar-SA"/>
          </a:p>
        </p:txBody>
      </p:sp>
    </p:spTree>
    <p:extLst>
      <p:ext uri="{BB962C8B-B14F-4D97-AF65-F5344CB8AC3E}">
        <p14:creationId xmlns:p14="http://schemas.microsoft.com/office/powerpoint/2010/main" xmlns="" val="3085011461"/>
      </p:ext>
    </p:extLst>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352928" cy="4524315"/>
          </a:xfrm>
          <a:prstGeom prst="rect">
            <a:avLst/>
          </a:prstGeom>
        </p:spPr>
        <p:txBody>
          <a:bodyPr wrap="square">
            <a:spAutoFit/>
          </a:bodyPr>
          <a:lstStyle/>
          <a:p>
            <a:pPr algn="just" rtl="0"/>
            <a:r>
              <a:rPr lang="en-US" sz="3200" dirty="0" smtClean="0">
                <a:latin typeface="Arabic Typesetting" pitchFamily="66" charset="-78"/>
                <a:cs typeface="Arabic Typesetting" pitchFamily="66" charset="-78"/>
              </a:rPr>
              <a:t>Under normal conditions, there is a delicate balance between the formation and immediate endogenous detoxification of reactive oxygen species. </a:t>
            </a:r>
            <a:r>
              <a:rPr lang="en-US" sz="3200" u="sng" dirty="0" smtClean="0">
                <a:solidFill>
                  <a:srgbClr val="C00000"/>
                </a:solidFill>
                <a:latin typeface="Arabic Typesetting" pitchFamily="66" charset="-78"/>
                <a:cs typeface="Arabic Typesetting" pitchFamily="66" charset="-78"/>
              </a:rPr>
              <a:t>For example, the conversion of the superoxide radical to hydrogen peroxide via SOD is rapidly followed by the transformation</a:t>
            </a:r>
          </a:p>
          <a:p>
            <a:pPr algn="just" rtl="0"/>
            <a:r>
              <a:rPr lang="en-US" sz="3200" u="sng" dirty="0" smtClean="0">
                <a:solidFill>
                  <a:srgbClr val="C00000"/>
                </a:solidFill>
                <a:latin typeface="Arabic Typesetting" pitchFamily="66" charset="-78"/>
                <a:cs typeface="Arabic Typesetting" pitchFamily="66" charset="-78"/>
              </a:rPr>
              <a:t>of hydrogen peroxide to water by glutathione peroxidase or catalase.</a:t>
            </a:r>
            <a:r>
              <a:rPr lang="en-US" sz="3200" dirty="0" smtClean="0">
                <a:solidFill>
                  <a:srgbClr val="C00000"/>
                </a:solidFill>
                <a:latin typeface="Arabic Typesetting" pitchFamily="66" charset="-78"/>
                <a:cs typeface="Arabic Typesetting" pitchFamily="66" charset="-78"/>
              </a:rPr>
              <a:t> </a:t>
            </a:r>
            <a:r>
              <a:rPr lang="en-US" sz="3200" dirty="0" smtClean="0">
                <a:latin typeface="Arabic Typesetting" pitchFamily="66" charset="-78"/>
                <a:cs typeface="Arabic Typesetting" pitchFamily="66" charset="-78"/>
              </a:rPr>
              <a:t>Furthermore, in order to minimize the formation of hydroxyl radicals, transition metals exist in “free” form in only minute quantities in biologic systems; that is, cells have developed extensive systems by which transition metal ions can be sequestered and rendered harmless.</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13</a:t>
            </a:fld>
            <a:endParaRPr lang="ar-SA"/>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412776"/>
            <a:ext cx="7920880" cy="2862322"/>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Specialized proteins </a:t>
            </a:r>
            <a:r>
              <a:rPr lang="en-US" sz="3600" dirty="0">
                <a:latin typeface="Arabic Typesetting" pitchFamily="66" charset="-78"/>
                <a:cs typeface="Arabic Typesetting" pitchFamily="66" charset="-78"/>
              </a:rPr>
              <a:t>that safely sequester transition metal </a:t>
            </a:r>
            <a:r>
              <a:rPr lang="en-US" sz="3600" dirty="0" smtClean="0">
                <a:latin typeface="Arabic Typesetting" pitchFamily="66" charset="-78"/>
                <a:cs typeface="Arabic Typesetting" pitchFamily="66" charset="-78"/>
              </a:rPr>
              <a:t>ions, such as :</a:t>
            </a:r>
            <a:endParaRPr lang="en-GB" sz="3600" dirty="0" smtClean="0">
              <a:latin typeface="Arabic Typesetting" pitchFamily="66" charset="-78"/>
              <a:cs typeface="Arabic Typesetting" pitchFamily="66" charset="-78"/>
            </a:endParaRPr>
          </a:p>
          <a:p>
            <a:pPr marL="457200" indent="-457200" algn="just" rtl="0">
              <a:buFont typeface="Wingdings" pitchFamily="2" charset="2"/>
              <a:buChar char="Ø"/>
            </a:pPr>
            <a:r>
              <a:rPr lang="en-GB" sz="3600" dirty="0" smtClean="0">
                <a:latin typeface="Arabic Typesetting" pitchFamily="66" charset="-78"/>
                <a:cs typeface="Arabic Typesetting" pitchFamily="66" charset="-78"/>
              </a:rPr>
              <a:t>Ferritin : binds iron </a:t>
            </a:r>
          </a:p>
          <a:p>
            <a:pPr marL="457200" indent="-457200" algn="just" rtl="0">
              <a:buFont typeface="Wingdings" pitchFamily="2" charset="2"/>
              <a:buChar char="Ø"/>
            </a:pPr>
            <a:r>
              <a:rPr lang="en-GB" sz="3600" dirty="0" err="1" smtClean="0">
                <a:latin typeface="Arabic Typesetting" pitchFamily="66" charset="-78"/>
                <a:cs typeface="Arabic Typesetting" pitchFamily="66" charset="-78"/>
              </a:rPr>
              <a:t>Ceruloplasmin</a:t>
            </a:r>
            <a:r>
              <a:rPr lang="en-GB" sz="3600" dirty="0" smtClean="0">
                <a:latin typeface="Arabic Typesetting" pitchFamily="66" charset="-78"/>
                <a:cs typeface="Arabic Typesetting" pitchFamily="66" charset="-78"/>
              </a:rPr>
              <a:t> : binds copper</a:t>
            </a:r>
          </a:p>
          <a:p>
            <a:pPr marL="457200" indent="-457200" algn="just" rtl="0">
              <a:buFont typeface="Wingdings" pitchFamily="2" charset="2"/>
              <a:buChar char="Ø"/>
            </a:pPr>
            <a:r>
              <a:rPr lang="en-GB" sz="3600" dirty="0" err="1" smtClean="0">
                <a:latin typeface="Arabic Typesetting" pitchFamily="66" charset="-78"/>
                <a:cs typeface="Arabic Typesetting" pitchFamily="66" charset="-78"/>
              </a:rPr>
              <a:t>Metallothionein</a:t>
            </a:r>
            <a:r>
              <a:rPr lang="en-GB" sz="3600" dirty="0" smtClean="0">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 binds cadmium</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14</a:t>
            </a:fld>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352928" cy="5509200"/>
          </a:xfrm>
          <a:prstGeom prst="rect">
            <a:avLst/>
          </a:prstGeom>
        </p:spPr>
        <p:txBody>
          <a:bodyPr wrap="square">
            <a:spAutoFit/>
          </a:bodyPr>
          <a:lstStyle/>
          <a:p>
            <a:pPr algn="just" rtl="0"/>
            <a:r>
              <a:rPr lang="en-US" sz="3200" dirty="0" smtClean="0">
                <a:latin typeface="Arabic Typesetting" pitchFamily="66" charset="-78"/>
                <a:cs typeface="Arabic Typesetting" pitchFamily="66" charset="-78"/>
              </a:rPr>
              <a:t>The key reactive nitrogen species is nitric oxide. At typical physiologic concentrations, this radical is responsible for vascular endothelial relaxation through stimulation of </a:t>
            </a:r>
            <a:r>
              <a:rPr lang="en-US" sz="3200" dirty="0" err="1" smtClean="0">
                <a:latin typeface="Arabic Typesetting" pitchFamily="66" charset="-78"/>
                <a:cs typeface="Arabic Typesetting" pitchFamily="66" charset="-78"/>
              </a:rPr>
              <a:t>guanylate</a:t>
            </a:r>
            <a:r>
              <a:rPr lang="en-US" sz="3200" dirty="0" smtClean="0">
                <a:latin typeface="Arabic Typesetting" pitchFamily="66" charset="-78"/>
                <a:cs typeface="Arabic Typesetting" pitchFamily="66" charset="-78"/>
              </a:rPr>
              <a:t> </a:t>
            </a:r>
            <a:r>
              <a:rPr lang="en-US" sz="3200" dirty="0" err="1" smtClean="0">
                <a:latin typeface="Arabic Typesetting" pitchFamily="66" charset="-78"/>
                <a:cs typeface="Arabic Typesetting" pitchFamily="66" charset="-78"/>
              </a:rPr>
              <a:t>cyclase</a:t>
            </a:r>
            <a:r>
              <a:rPr lang="en-US" sz="3200" dirty="0" smtClean="0">
                <a:latin typeface="Arabic Typesetting" pitchFamily="66" charset="-78"/>
                <a:cs typeface="Arabic Typesetting" pitchFamily="66" charset="-78"/>
              </a:rPr>
              <a:t>. However, during oxidative burst, high concentrations of nitric oxide are formed from    l – arginine. </a:t>
            </a:r>
            <a:r>
              <a:rPr lang="en-US" sz="3200" dirty="0" smtClean="0">
                <a:solidFill>
                  <a:srgbClr val="C00000"/>
                </a:solidFill>
                <a:latin typeface="Arabic Typesetting" pitchFamily="66" charset="-78"/>
                <a:cs typeface="Arabic Typesetting" pitchFamily="66" charset="-78"/>
              </a:rPr>
              <a:t>At these concentrations, </a:t>
            </a:r>
            <a:r>
              <a:rPr lang="en-US" sz="3200" u="sng" dirty="0" smtClean="0">
                <a:solidFill>
                  <a:srgbClr val="C00000"/>
                </a:solidFill>
                <a:latin typeface="Arabic Typesetting" pitchFamily="66" charset="-78"/>
                <a:cs typeface="Arabic Typesetting" pitchFamily="66" charset="-78"/>
              </a:rPr>
              <a:t>nitric oxide has primarily both</a:t>
            </a:r>
          </a:p>
          <a:p>
            <a:pPr algn="just" rtl="0"/>
            <a:r>
              <a:rPr lang="en-US" sz="3200" u="sng" dirty="0" smtClean="0">
                <a:solidFill>
                  <a:srgbClr val="C00000"/>
                </a:solidFill>
                <a:latin typeface="Arabic Typesetting" pitchFamily="66" charset="-78"/>
                <a:cs typeface="Arabic Typesetting" pitchFamily="66" charset="-78"/>
              </a:rPr>
              <a:t>damaging effects and reacts with the superoxide radical to generate the peroxynitrite anion. This is particularly important because peroxynitrite may spontaneously degrade to form the hydroxyl radical. </a:t>
            </a:r>
            <a:r>
              <a:rPr lang="en-US" sz="3200" dirty="0" err="1" smtClean="0">
                <a:latin typeface="Arabic Typesetting" pitchFamily="66" charset="-78"/>
                <a:cs typeface="Arabic Typesetting" pitchFamily="66" charset="-78"/>
              </a:rPr>
              <a:t>Peroxynitrite</a:t>
            </a:r>
            <a:r>
              <a:rPr lang="en-US" sz="3200" dirty="0" smtClean="0">
                <a:latin typeface="Arabic Typesetting" pitchFamily="66" charset="-78"/>
                <a:cs typeface="Arabic Typesetting" pitchFamily="66" charset="-78"/>
              </a:rPr>
              <a:t> ion is implicated in both the delayed neurologic effects of carbon monoxide poisoning and the hepatic injury from acetaminophen.</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15</a:t>
            </a:fld>
            <a:endParaRPr lang="ar-SA"/>
          </a:p>
        </p:txBody>
      </p:sp>
    </p:spTree>
  </p:cSld>
  <p:clrMapOvr>
    <a:masterClrMapping/>
  </p:clrMapOvr>
  <p:transition spd="slow">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352928" cy="6494085"/>
          </a:xfrm>
          <a:prstGeom prst="rect">
            <a:avLst/>
          </a:prstGeom>
        </p:spPr>
        <p:txBody>
          <a:bodyPr wrap="square">
            <a:spAutoFit/>
          </a:bodyPr>
          <a:lstStyle/>
          <a:p>
            <a:pPr algn="just" rtl="0"/>
            <a:r>
              <a:rPr lang="en-US" sz="3200" dirty="0" smtClean="0">
                <a:solidFill>
                  <a:srgbClr val="FF0000"/>
                </a:solidFill>
                <a:latin typeface="Arabic Typesetting" pitchFamily="66" charset="-78"/>
                <a:cs typeface="Arabic Typesetting" pitchFamily="66" charset="-78"/>
              </a:rPr>
              <a:t>Redox Cycling</a:t>
            </a:r>
          </a:p>
          <a:p>
            <a:pPr algn="just" rtl="0"/>
            <a:r>
              <a:rPr lang="en-US" sz="3200" dirty="0" smtClean="0">
                <a:latin typeface="Arabic Typesetting" pitchFamily="66" charset="-78"/>
                <a:cs typeface="Arabic Typesetting" pitchFamily="66" charset="-78"/>
              </a:rPr>
              <a:t>Although transition metals are an important source of reactive species, certain xenobiotics are also capable of independently generating reactive species. Most do so through a process called </a:t>
            </a:r>
            <a:r>
              <a:rPr lang="en-US" sz="3200" dirty="0" smtClean="0">
                <a:solidFill>
                  <a:srgbClr val="C00000"/>
                </a:solidFill>
                <a:latin typeface="Arabic Typesetting" pitchFamily="66" charset="-78"/>
                <a:cs typeface="Arabic Typesetting" pitchFamily="66" charset="-78"/>
              </a:rPr>
              <a:t>redox cycling , in which a molecule accepts an electron from a reducing agent</a:t>
            </a:r>
            <a:r>
              <a:rPr lang="en-US" sz="3200" dirty="0">
                <a:solidFill>
                  <a:srgbClr val="C00000"/>
                </a:solidFill>
                <a:latin typeface="Arabic Typesetting" pitchFamily="66" charset="-78"/>
                <a:cs typeface="Arabic Typesetting" pitchFamily="66" charset="-78"/>
              </a:rPr>
              <a:t>. and subsequently transfers that electron to oxygen, generating the superoxide radical. </a:t>
            </a:r>
            <a:r>
              <a:rPr lang="en-US" sz="3200" dirty="0">
                <a:latin typeface="Arabic Typesetting" pitchFamily="66" charset="-78"/>
                <a:cs typeface="Arabic Typesetting" pitchFamily="66" charset="-78"/>
              </a:rPr>
              <a:t>At the same time, this second reaction regenerates the parent molecule, which itself can gain another electron and restart the process. The toxicity of </a:t>
            </a:r>
            <a:r>
              <a:rPr lang="en-US" sz="3200" dirty="0" err="1">
                <a:latin typeface="Arabic Typesetting" pitchFamily="66" charset="-78"/>
                <a:cs typeface="Arabic Typesetting" pitchFamily="66" charset="-78"/>
              </a:rPr>
              <a:t>paraquat</a:t>
            </a:r>
            <a:r>
              <a:rPr lang="en-US" sz="3200" dirty="0">
                <a:latin typeface="Arabic Typesetting" pitchFamily="66" charset="-78"/>
                <a:cs typeface="Arabic Typesetting" pitchFamily="66" charset="-78"/>
              </a:rPr>
              <a:t> is selectively localized to pulmonary endothelial cells. Its pulmonary toxicity results from redox cycling generation of reactive oxygen species . A similar process, localized to the heart, occurs with </a:t>
            </a:r>
            <a:r>
              <a:rPr lang="en-US" sz="3200" dirty="0" err="1">
                <a:latin typeface="Arabic Typesetting" pitchFamily="66" charset="-78"/>
                <a:cs typeface="Arabic Typesetting" pitchFamily="66" charset="-78"/>
              </a:rPr>
              <a:t>anthracycline</a:t>
            </a:r>
            <a:r>
              <a:rPr lang="en-US" sz="3200" dirty="0">
                <a:latin typeface="Arabic Typesetting" pitchFamily="66" charset="-78"/>
                <a:cs typeface="Arabic Typesetting" pitchFamily="66" charset="-78"/>
              </a:rPr>
              <a:t> antineoplastic </a:t>
            </a:r>
            <a:r>
              <a:rPr lang="en-US" sz="3200" dirty="0" smtClean="0">
                <a:latin typeface="Arabic Typesetting" pitchFamily="66" charset="-78"/>
                <a:cs typeface="Arabic Typesetting" pitchFamily="66" charset="-78"/>
              </a:rPr>
              <a:t>agents such </a:t>
            </a:r>
            <a:r>
              <a:rPr lang="en-US" sz="3200" dirty="0">
                <a:latin typeface="Arabic Typesetting" pitchFamily="66" charset="-78"/>
                <a:cs typeface="Arabic Typesetting" pitchFamily="66" charset="-78"/>
              </a:rPr>
              <a:t>as doxorubicin</a:t>
            </a:r>
            <a:endParaRPr lang="en-US" sz="3200" dirty="0" smtClean="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16</a:t>
            </a:fld>
            <a:endParaRPr lang="ar-S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208912" cy="4401205"/>
          </a:xfrm>
          <a:prstGeom prst="rect">
            <a:avLst/>
          </a:prstGeom>
        </p:spPr>
        <p:txBody>
          <a:bodyPr wrap="square">
            <a:spAutoFit/>
          </a:bodyPr>
          <a:lstStyle/>
          <a:p>
            <a:pPr algn="just" rtl="0"/>
            <a:r>
              <a:rPr lang="en-GB" sz="4000" u="sng" dirty="0" smtClean="0">
                <a:solidFill>
                  <a:srgbClr val="FF0000"/>
                </a:solidFill>
                <a:latin typeface="Arabic Typesetting" pitchFamily="66" charset="-78"/>
                <a:cs typeface="Arabic Typesetting" pitchFamily="66" charset="-78"/>
              </a:rPr>
              <a:t>NUCLEOPHILES AND ELECTROPHILES :</a:t>
            </a:r>
          </a:p>
          <a:p>
            <a:pPr algn="just" rtl="0"/>
            <a:r>
              <a:rPr lang="en-US" sz="4000" i="1" dirty="0" smtClean="0">
                <a:latin typeface="Arabic Typesetting" pitchFamily="66" charset="-78"/>
                <a:cs typeface="Arabic Typesetting" pitchFamily="66" charset="-78"/>
              </a:rPr>
              <a:t>Nucleophiles</a:t>
            </a:r>
            <a:r>
              <a:rPr lang="en-US" sz="4000" dirty="0" smtClean="0">
                <a:latin typeface="Arabic Typesetting" pitchFamily="66" charset="-78"/>
                <a:cs typeface="Arabic Typesetting" pitchFamily="66" charset="-78"/>
              </a:rPr>
              <a:t> are species with increased electron density, frequently in the form of a lone pair of electrons </a:t>
            </a:r>
            <a:r>
              <a:rPr lang="en-US" sz="4000" dirty="0" smtClean="0">
                <a:solidFill>
                  <a:srgbClr val="FF0000"/>
                </a:solidFill>
                <a:latin typeface="Arabic Typesetting" pitchFamily="66" charset="-78"/>
                <a:cs typeface="Arabic Typesetting" pitchFamily="66" charset="-78"/>
              </a:rPr>
              <a:t>(such as cyanide ion and carbon monoxide).</a:t>
            </a:r>
          </a:p>
          <a:p>
            <a:pPr algn="just" rtl="0"/>
            <a:r>
              <a:rPr lang="en-US" sz="4000" dirty="0" smtClean="0">
                <a:latin typeface="Arabic Typesetting" pitchFamily="66" charset="-78"/>
                <a:cs typeface="Arabic Typesetting" pitchFamily="66" charset="-78"/>
              </a:rPr>
              <a:t>Nucleophiles have an affinity for atoms or molecules which are electron deficient; such moieties are called </a:t>
            </a:r>
            <a:r>
              <a:rPr lang="en-US" sz="4000" i="1" dirty="0" smtClean="0">
                <a:latin typeface="Arabic Typesetting" pitchFamily="66" charset="-78"/>
                <a:cs typeface="Arabic Typesetting" pitchFamily="66" charset="-78"/>
              </a:rPr>
              <a:t>electrophiles. </a:t>
            </a:r>
            <a:endParaRPr lang="ar-SA" sz="40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17</a:t>
            </a:fld>
            <a:endParaRPr lang="ar-S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6985" y="431086"/>
            <a:ext cx="5654112" cy="523220"/>
          </a:xfrm>
          <a:prstGeom prst="rect">
            <a:avLst/>
          </a:prstGeom>
        </p:spPr>
        <p:txBody>
          <a:bodyPr wrap="none">
            <a:spAutoFit/>
          </a:bodyPr>
          <a:lstStyle/>
          <a:p>
            <a:pPr algn="l" rtl="0"/>
            <a:r>
              <a:rPr lang="en-GB" sz="2800" dirty="0" smtClean="0">
                <a:latin typeface="Arabic Typesetting" pitchFamily="66" charset="-78"/>
                <a:cs typeface="Arabic Typesetting" pitchFamily="66" charset="-78"/>
              </a:rPr>
              <a:t> </a:t>
            </a:r>
            <a:r>
              <a:rPr lang="en-GB" sz="2800" u="sng" dirty="0" smtClean="0">
                <a:solidFill>
                  <a:srgbClr val="FF0000"/>
                </a:solidFill>
                <a:latin typeface="Arabic Typesetting" pitchFamily="66" charset="-78"/>
                <a:cs typeface="Arabic Typesetting" pitchFamily="66" charset="-78"/>
              </a:rPr>
              <a:t>BIOCHEMICAL AND METABOLIC PRINCIPLES </a:t>
            </a:r>
            <a:endParaRPr lang="ar-SA" sz="2800" u="sng" dirty="0">
              <a:solidFill>
                <a:srgbClr val="FF0000"/>
              </a:solidFill>
              <a:latin typeface="Arabic Typesetting" pitchFamily="66" charset="-78"/>
              <a:cs typeface="Arabic Typesetting" pitchFamily="66" charset="-78"/>
            </a:endParaRPr>
          </a:p>
        </p:txBody>
      </p:sp>
      <p:sp>
        <p:nvSpPr>
          <p:cNvPr id="3" name="مستطيل 2"/>
          <p:cNvSpPr/>
          <p:nvPr/>
        </p:nvSpPr>
        <p:spPr>
          <a:xfrm>
            <a:off x="179512" y="1124744"/>
            <a:ext cx="8280920" cy="3416320"/>
          </a:xfrm>
          <a:prstGeom prst="rect">
            <a:avLst/>
          </a:prstGeom>
        </p:spPr>
        <p:txBody>
          <a:bodyPr wrap="square">
            <a:spAutoFit/>
          </a:bodyPr>
          <a:lstStyle/>
          <a:p>
            <a:pPr marL="457200" indent="-457200" algn="just" rtl="0">
              <a:buFont typeface="Wingdings" pitchFamily="2" charset="2"/>
              <a:buChar char="Ø"/>
            </a:pPr>
            <a:r>
              <a:rPr lang="en-US" sz="3600" dirty="0" smtClean="0">
                <a:latin typeface="Arabic Typesetting" pitchFamily="66" charset="-78"/>
                <a:cs typeface="Arabic Typesetting" pitchFamily="66" charset="-78"/>
              </a:rPr>
              <a:t>Xenobiotics are compounds that are foreign to a living system. Toxic xenobiotics interfere with critical metabolic processes, causing structural damage to cells or altering the cellular genetic material.</a:t>
            </a:r>
          </a:p>
          <a:p>
            <a:pPr marL="457200" indent="-457200" algn="just" rtl="0">
              <a:buFont typeface="Wingdings" pitchFamily="2" charset="2"/>
              <a:buChar char="Ø"/>
            </a:pPr>
            <a:r>
              <a:rPr lang="en-US" sz="3600" dirty="0" smtClean="0">
                <a:latin typeface="Arabic Typesetting" pitchFamily="66" charset="-78"/>
                <a:cs typeface="Arabic Typesetting" pitchFamily="66" charset="-78"/>
              </a:rPr>
              <a:t>Sites </a:t>
            </a:r>
            <a:r>
              <a:rPr lang="en-US" sz="3600" dirty="0">
                <a:latin typeface="Arabic Typesetting" pitchFamily="66" charset="-78"/>
                <a:cs typeface="Arabic Typesetting" pitchFamily="66" charset="-78"/>
              </a:rPr>
              <a:t>of action include the active sites of enzymes, DNA, and lipid membranes</a:t>
            </a:r>
            <a:endParaRPr lang="ar-SA" sz="3600" dirty="0">
              <a:latin typeface="Arabic Typesetting" pitchFamily="66" charset="-78"/>
              <a:cs typeface="Arabic Typesetting" pitchFamily="66" charset="-78"/>
            </a:endParaRPr>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18</a:t>
            </a:fld>
            <a:endParaRPr lang="ar-S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96752"/>
            <a:ext cx="8208912" cy="3970318"/>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Various factors affect the ability of a xenobiotic to access a particular organ. For example, many potentially toxic xenobiotics fail to produce CNS injury because they cannot </a:t>
            </a:r>
            <a:r>
              <a:rPr lang="en-US" sz="3600" dirty="0" smtClean="0">
                <a:solidFill>
                  <a:srgbClr val="FF0000"/>
                </a:solidFill>
                <a:latin typeface="Arabic Typesetting" pitchFamily="66" charset="-78"/>
                <a:cs typeface="Arabic Typesetting" pitchFamily="66" charset="-78"/>
              </a:rPr>
              <a:t>cross the blood–brain barrier</a:t>
            </a:r>
            <a:r>
              <a:rPr lang="en-US" sz="3600" dirty="0" smtClean="0">
                <a:latin typeface="Arabic Typesetting" pitchFamily="66" charset="-78"/>
                <a:cs typeface="Arabic Typesetting" pitchFamily="66" charset="-78"/>
              </a:rPr>
              <a:t>. The negligible CNS effects of the mercuric salts when compared with organic mercury compounds are related to their inability to penetrate the CNS.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19</a:t>
            </a:fld>
            <a:endParaRPr lang="ar-S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10791" y="289284"/>
            <a:ext cx="8496944" cy="6001643"/>
          </a:xfrm>
          <a:prstGeom prst="rect">
            <a:avLst/>
          </a:prstGeom>
        </p:spPr>
        <p:txBody>
          <a:bodyPr wrap="square">
            <a:spAutoFit/>
          </a:bodyPr>
          <a:lstStyle/>
          <a:p>
            <a:pPr algn="just" rtl="0"/>
            <a:r>
              <a:rPr lang="en-US" sz="3200" b="1" u="sng" dirty="0" smtClean="0">
                <a:solidFill>
                  <a:srgbClr val="FF0000"/>
                </a:solidFill>
                <a:latin typeface="Arabic Typesetting" pitchFamily="66" charset="-78"/>
                <a:cs typeface="Arabic Typesetting" pitchFamily="66" charset="-78"/>
              </a:rPr>
              <a:t>Alkali and Alkaline Earth Metals </a:t>
            </a:r>
          </a:p>
          <a:p>
            <a:pPr algn="just" rtl="0"/>
            <a:r>
              <a:rPr lang="en-US" sz="3200" dirty="0" smtClean="0">
                <a:latin typeface="Arabic Typesetting" pitchFamily="66" charset="-78"/>
                <a:cs typeface="Arabic Typesetting" pitchFamily="66" charset="-78"/>
              </a:rPr>
              <a:t>Alkali metals ( Li, Na, K ) and hydrogen have a single outer valence electron and lose this electron easily to form compounds with a valence of 1+. The alkaline earth metals ( Mg, Ca ) readily lose 2 electrons, and their </a:t>
            </a:r>
            <a:r>
              <a:rPr lang="en-US" sz="3200" dirty="0" err="1" smtClean="0">
                <a:latin typeface="Arabic Typesetting" pitchFamily="66" charset="-78"/>
                <a:cs typeface="Arabic Typesetting" pitchFamily="66" charset="-78"/>
              </a:rPr>
              <a:t>cations</a:t>
            </a:r>
            <a:r>
              <a:rPr lang="en-US" sz="3200" dirty="0" smtClean="0">
                <a:latin typeface="Arabic Typesetting" pitchFamily="66" charset="-78"/>
                <a:cs typeface="Arabic Typesetting" pitchFamily="66" charset="-78"/>
              </a:rPr>
              <a:t> have a 2+ charge. </a:t>
            </a:r>
          </a:p>
          <a:p>
            <a:pPr algn="just" rtl="0"/>
            <a:endParaRPr lang="en-US" sz="3200" dirty="0" smtClean="0">
              <a:latin typeface="Arabic Typesetting" pitchFamily="66" charset="-78"/>
              <a:cs typeface="Arabic Typesetting" pitchFamily="66" charset="-78"/>
            </a:endParaRPr>
          </a:p>
          <a:p>
            <a:pPr algn="just" rtl="0"/>
            <a:r>
              <a:rPr lang="en-US" sz="3200" dirty="0">
                <a:solidFill>
                  <a:srgbClr val="002060"/>
                </a:solidFill>
                <a:latin typeface="Arabic Typesetting" pitchFamily="66" charset="-78"/>
                <a:cs typeface="Arabic Typesetting" pitchFamily="66" charset="-78"/>
              </a:rPr>
              <a:t>Xenobiotics may interfere with the physiologic role of these key electrolytes. Li+  may mimic K+  and enter neurons through K+  channels, following which it serves as a poor substrate for the repolarizing </a:t>
            </a:r>
            <a:r>
              <a:rPr lang="en-US" sz="3200" dirty="0" smtClean="0">
                <a:solidFill>
                  <a:srgbClr val="002060"/>
                </a:solidFill>
                <a:latin typeface="Arabic Typesetting" pitchFamily="66" charset="-78"/>
                <a:cs typeface="Arabic Typesetting" pitchFamily="66" charset="-78"/>
              </a:rPr>
              <a:t>Na+/K</a:t>
            </a:r>
            <a:r>
              <a:rPr lang="en-US" sz="3200" dirty="0">
                <a:solidFill>
                  <a:srgbClr val="002060"/>
                </a:solidFill>
                <a:latin typeface="Arabic Typesetting" pitchFamily="66" charset="-78"/>
                <a:cs typeface="Arabic Typesetting" pitchFamily="66" charset="-78"/>
              </a:rPr>
              <a:t>+ </a:t>
            </a:r>
            <a:r>
              <a:rPr lang="en-US" sz="3200" dirty="0" smtClean="0">
                <a:solidFill>
                  <a:srgbClr val="002060"/>
                </a:solidFill>
                <a:latin typeface="Arabic Typesetting" pitchFamily="66" charset="-78"/>
                <a:cs typeface="Arabic Typesetting" pitchFamily="66" charset="-78"/>
              </a:rPr>
              <a:t>- ATPase. </a:t>
            </a:r>
            <a:r>
              <a:rPr lang="en-US" sz="3200" dirty="0">
                <a:solidFill>
                  <a:srgbClr val="002060"/>
                </a:solidFill>
                <a:latin typeface="Arabic Typesetting" pitchFamily="66" charset="-78"/>
                <a:cs typeface="Arabic Typesetting" pitchFamily="66" charset="-78"/>
              </a:rPr>
              <a:t>Thus, Li+  interferes with cellular K+  homeostasis and alters neuronal  repolarization accounting for the </a:t>
            </a:r>
            <a:r>
              <a:rPr lang="en-US" sz="3200" dirty="0" err="1">
                <a:solidFill>
                  <a:srgbClr val="002060"/>
                </a:solidFill>
                <a:latin typeface="Arabic Typesetting" pitchFamily="66" charset="-78"/>
                <a:cs typeface="Arabic Typesetting" pitchFamily="66" charset="-78"/>
              </a:rPr>
              <a:t>neuroexcitability</a:t>
            </a:r>
            <a:r>
              <a:rPr lang="en-US" sz="3200" dirty="0">
                <a:solidFill>
                  <a:srgbClr val="002060"/>
                </a:solidFill>
                <a:latin typeface="Arabic Typesetting" pitchFamily="66" charset="-78"/>
                <a:cs typeface="Arabic Typesetting" pitchFamily="66" charset="-78"/>
              </a:rPr>
              <a:t> manifesting as tremor</a:t>
            </a:r>
            <a:endParaRPr lang="ar-SA" sz="3200" dirty="0">
              <a:solidFill>
                <a:srgbClr val="002060"/>
              </a:solidFill>
              <a:latin typeface="Arabic Typesetting" pitchFamily="66" charset="-78"/>
              <a:cs typeface="Arabic Typesetting" pitchFamily="66" charset="-78"/>
            </a:endParaRPr>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2</a:t>
            </a:fld>
            <a:endParaRPr lang="ar-SA"/>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3106" y="404664"/>
            <a:ext cx="8208912" cy="5509200"/>
          </a:xfrm>
          <a:prstGeom prst="rect">
            <a:avLst/>
          </a:prstGeom>
        </p:spPr>
        <p:txBody>
          <a:bodyPr wrap="square">
            <a:spAutoFit/>
          </a:bodyPr>
          <a:lstStyle/>
          <a:p>
            <a:pPr algn="just" rtl="0"/>
            <a:r>
              <a:rPr lang="en-US" sz="3200" dirty="0" smtClean="0">
                <a:latin typeface="Arabic Typesetting" pitchFamily="66" charset="-78"/>
                <a:cs typeface="Arabic Typesetting" pitchFamily="66" charset="-78"/>
              </a:rPr>
              <a:t>Two potent biologic xenobiotics </a:t>
            </a:r>
            <a:r>
              <a:rPr lang="en-US" sz="3200" dirty="0">
                <a:latin typeface="Arabic Typesetting" pitchFamily="66" charset="-78"/>
                <a:cs typeface="Arabic Typesetting" pitchFamily="66" charset="-78"/>
              </a:rPr>
              <a:t> </a:t>
            </a:r>
            <a:r>
              <a:rPr lang="en-US" sz="3200" dirty="0" smtClean="0">
                <a:latin typeface="Arabic Typesetting" pitchFamily="66" charset="-78"/>
                <a:cs typeface="Arabic Typesetting" pitchFamily="66" charset="-78"/>
              </a:rPr>
              <a:t>: </a:t>
            </a:r>
          </a:p>
          <a:p>
            <a:pPr marL="457200" indent="-457200" algn="just" rtl="0">
              <a:buFont typeface="Arial" pitchFamily="34" charset="0"/>
              <a:buChar char="•"/>
            </a:pPr>
            <a:r>
              <a:rPr lang="en-US" sz="3200" dirty="0" smtClean="0">
                <a:latin typeface="Arabic Typesetting" pitchFamily="66" charset="-78"/>
                <a:cs typeface="Arabic Typesetting" pitchFamily="66" charset="-78"/>
              </a:rPr>
              <a:t>Ricin  (from  </a:t>
            </a:r>
            <a:r>
              <a:rPr lang="en-US" sz="3200" dirty="0" err="1" smtClean="0">
                <a:latin typeface="Arabic Typesetting" pitchFamily="66" charset="-78"/>
                <a:cs typeface="Arabic Typesetting" pitchFamily="66" charset="-78"/>
              </a:rPr>
              <a:t>Ricinus</a:t>
            </a:r>
            <a:r>
              <a:rPr lang="en-US" sz="3200" dirty="0" smtClean="0">
                <a:latin typeface="Arabic Typesetting" pitchFamily="66" charset="-78"/>
                <a:cs typeface="Arabic Typesetting" pitchFamily="66" charset="-78"/>
              </a:rPr>
              <a:t> </a:t>
            </a:r>
            <a:r>
              <a:rPr lang="en-US" sz="3200" dirty="0" err="1" smtClean="0">
                <a:latin typeface="Arabic Typesetting" pitchFamily="66" charset="-78"/>
                <a:cs typeface="Arabic Typesetting" pitchFamily="66" charset="-78"/>
              </a:rPr>
              <a:t>communis</a:t>
            </a:r>
            <a:r>
              <a:rPr lang="en-US" sz="3200" dirty="0" smtClean="0">
                <a:latin typeface="Arabic Typesetting" pitchFamily="66" charset="-78"/>
                <a:cs typeface="Arabic Typesetting" pitchFamily="66" charset="-78"/>
              </a:rPr>
              <a:t> ) </a:t>
            </a:r>
            <a:endParaRPr lang="en-US" sz="3200" dirty="0">
              <a:latin typeface="Arabic Typesetting" pitchFamily="66" charset="-78"/>
              <a:cs typeface="Arabic Typesetting" pitchFamily="66" charset="-78"/>
            </a:endParaRPr>
          </a:p>
          <a:p>
            <a:pPr marL="457200" indent="-457200" algn="just" rtl="0">
              <a:buFont typeface="Arial" pitchFamily="34" charset="0"/>
              <a:buChar char="•"/>
            </a:pPr>
            <a:r>
              <a:rPr lang="el-GR" sz="3200" dirty="0" smtClean="0">
                <a:latin typeface="Century Schoolbook"/>
                <a:cs typeface="Arabic Typesetting" pitchFamily="66" charset="-78"/>
              </a:rPr>
              <a:t>α</a:t>
            </a:r>
            <a:r>
              <a:rPr lang="en-US" sz="3200" dirty="0" smtClean="0">
                <a:latin typeface="Arabic Typesetting" pitchFamily="66" charset="-78"/>
                <a:cs typeface="Arabic Typesetting" pitchFamily="66" charset="-78"/>
              </a:rPr>
              <a:t> – </a:t>
            </a:r>
            <a:r>
              <a:rPr lang="en-US" sz="3200" dirty="0" err="1" smtClean="0">
                <a:latin typeface="Arabic Typesetting" pitchFamily="66" charset="-78"/>
                <a:cs typeface="Arabic Typesetting" pitchFamily="66" charset="-78"/>
              </a:rPr>
              <a:t>amanitin</a:t>
            </a:r>
            <a:r>
              <a:rPr lang="en-US" sz="3200" dirty="0" smtClean="0">
                <a:latin typeface="Arabic Typesetting" pitchFamily="66" charset="-78"/>
                <a:cs typeface="Arabic Typesetting" pitchFamily="66" charset="-78"/>
              </a:rPr>
              <a:t>  (from  Amanita </a:t>
            </a:r>
            <a:r>
              <a:rPr lang="en-US" sz="3200" dirty="0" err="1" smtClean="0">
                <a:latin typeface="Arabic Typesetting" pitchFamily="66" charset="-78"/>
                <a:cs typeface="Arabic Typesetting" pitchFamily="66" charset="-78"/>
              </a:rPr>
              <a:t>phalloides</a:t>
            </a:r>
            <a:r>
              <a:rPr lang="en-US" sz="3200" dirty="0" smtClean="0">
                <a:latin typeface="Arabic Typesetting" pitchFamily="66" charset="-78"/>
                <a:cs typeface="Arabic Typesetting" pitchFamily="66" charset="-78"/>
              </a:rPr>
              <a:t>) </a:t>
            </a:r>
            <a:endParaRPr lang="en-US" sz="3200" dirty="0">
              <a:latin typeface="Arabic Typesetting" pitchFamily="66" charset="-78"/>
              <a:cs typeface="Arabic Typesetting" pitchFamily="66" charset="-78"/>
            </a:endParaRPr>
          </a:p>
          <a:p>
            <a:pPr algn="just" rtl="0"/>
            <a:r>
              <a:rPr lang="en-US" sz="3200" dirty="0" smtClean="0">
                <a:solidFill>
                  <a:srgbClr val="FF0000"/>
                </a:solidFill>
                <a:latin typeface="Arabic Typesetting" pitchFamily="66" charset="-78"/>
                <a:cs typeface="Arabic Typesetting" pitchFamily="66" charset="-78"/>
              </a:rPr>
              <a:t>They block protein synthesis through the inhibition of RNA polymerase</a:t>
            </a:r>
            <a:r>
              <a:rPr lang="en-US" sz="3200" dirty="0" smtClean="0">
                <a:latin typeface="Arabic Typesetting" pitchFamily="66" charset="-78"/>
                <a:cs typeface="Arabic Typesetting" pitchFamily="66" charset="-78"/>
              </a:rPr>
              <a:t>. However, they cause different clinical effects because of access to different tissues. </a:t>
            </a:r>
          </a:p>
          <a:p>
            <a:pPr algn="just" rtl="0"/>
            <a:r>
              <a:rPr lang="en-US" sz="3200" dirty="0" smtClean="0">
                <a:solidFill>
                  <a:srgbClr val="FF0000"/>
                </a:solidFill>
                <a:latin typeface="Arabic Typesetting" pitchFamily="66" charset="-78"/>
                <a:cs typeface="Arabic Typesetting" pitchFamily="66" charset="-78"/>
              </a:rPr>
              <a:t>Ricin has a special binding protein that enables it to gain access to the endoplasmic reticulum in GI mucosal cells, where it inhibits cellular protein synthesis and causes severe diarrhea</a:t>
            </a:r>
            <a:r>
              <a:rPr lang="en-US" sz="3200" dirty="0" smtClean="0">
                <a:latin typeface="Arabic Typesetting" pitchFamily="66" charset="-78"/>
                <a:cs typeface="Arabic Typesetting" pitchFamily="66" charset="-78"/>
              </a:rPr>
              <a:t>. </a:t>
            </a:r>
          </a:p>
          <a:p>
            <a:pPr algn="just" rtl="0"/>
            <a:r>
              <a:rPr lang="el-GR" sz="3200" dirty="0" smtClean="0">
                <a:solidFill>
                  <a:srgbClr val="7030A0"/>
                </a:solidFill>
                <a:cs typeface="Arabic Typesetting" pitchFamily="66" charset="-78"/>
              </a:rPr>
              <a:t>α</a:t>
            </a:r>
            <a:r>
              <a:rPr lang="en-US" sz="3200" dirty="0" smtClean="0">
                <a:solidFill>
                  <a:srgbClr val="7030A0"/>
                </a:solidFill>
                <a:latin typeface="Arabic Typesetting" pitchFamily="66" charset="-78"/>
                <a:cs typeface="Arabic Typesetting" pitchFamily="66" charset="-78"/>
              </a:rPr>
              <a:t> – </a:t>
            </a:r>
            <a:r>
              <a:rPr lang="en-US" sz="3200" dirty="0" err="1" smtClean="0">
                <a:solidFill>
                  <a:srgbClr val="7030A0"/>
                </a:solidFill>
                <a:latin typeface="Arabic Typesetting" pitchFamily="66" charset="-78"/>
                <a:cs typeface="Arabic Typesetting" pitchFamily="66" charset="-78"/>
              </a:rPr>
              <a:t>Amanitin</a:t>
            </a:r>
            <a:r>
              <a:rPr lang="en-US" sz="3200" dirty="0" smtClean="0">
                <a:solidFill>
                  <a:srgbClr val="7030A0"/>
                </a:solidFill>
                <a:latin typeface="Arabic Typesetting" pitchFamily="66" charset="-78"/>
                <a:cs typeface="Arabic Typesetting" pitchFamily="66" charset="-78"/>
              </a:rPr>
              <a:t>  is transported into hepatocytes by bile salt transport systems, where inhibition of protein synthesis results in cell death</a:t>
            </a:r>
            <a:r>
              <a:rPr lang="en-US" sz="3200" dirty="0" smtClean="0">
                <a:latin typeface="Arabic Typesetting" pitchFamily="66" charset="-78"/>
                <a:cs typeface="Arabic Typesetting" pitchFamily="66" charset="-78"/>
              </a:rPr>
              <a:t>. </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20</a:t>
            </a:fld>
            <a:endParaRPr lang="ar-S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193834" cy="5632311"/>
          </a:xfrm>
          <a:prstGeom prst="rect">
            <a:avLst/>
          </a:prstGeom>
        </p:spPr>
        <p:txBody>
          <a:bodyPr wrap="square">
            <a:spAutoFit/>
          </a:bodyPr>
          <a:lstStyle/>
          <a:p>
            <a:pPr marL="571500" indent="-571500" algn="just" rtl="0">
              <a:buFont typeface="Wingdings" pitchFamily="2" charset="2"/>
              <a:buChar char="Ø"/>
            </a:pPr>
            <a:r>
              <a:rPr lang="en-US" sz="3600" dirty="0" smtClean="0">
                <a:latin typeface="Arabic Typesetting" pitchFamily="66" charset="-78"/>
                <a:cs typeface="Arabic Typesetting" pitchFamily="66" charset="-78"/>
              </a:rPr>
              <a:t>The electrical charge on a toxin also affects its ability to enter a cell. Unlike the ionized (charged) form of a xenobiotic, the uncharged form is lipophilic and passes easily through lipid cell membranes to enter the cells. </a:t>
            </a:r>
            <a:r>
              <a:rPr lang="en-US" sz="3600" dirty="0" smtClean="0">
                <a:solidFill>
                  <a:srgbClr val="002060"/>
                </a:solidFill>
                <a:latin typeface="Arabic Typesetting" pitchFamily="66" charset="-78"/>
                <a:cs typeface="Arabic Typesetting" pitchFamily="66" charset="-78"/>
              </a:rPr>
              <a:t>The </a:t>
            </a:r>
            <a:r>
              <a:rPr lang="en-US" sz="3600" dirty="0" err="1" smtClean="0">
                <a:solidFill>
                  <a:srgbClr val="002060"/>
                </a:solidFill>
                <a:latin typeface="Arabic Typesetting" pitchFamily="66" charset="-78"/>
                <a:cs typeface="Arabic Typesetting" pitchFamily="66" charset="-78"/>
              </a:rPr>
              <a:t>pK</a:t>
            </a:r>
            <a:r>
              <a:rPr lang="en-US" sz="3600" dirty="0" smtClean="0">
                <a:solidFill>
                  <a:srgbClr val="002060"/>
                </a:solidFill>
                <a:latin typeface="Arabic Typesetting" pitchFamily="66" charset="-78"/>
                <a:cs typeface="Arabic Typesetting" pitchFamily="66" charset="-78"/>
              </a:rPr>
              <a:t> a  of an acidic xenobiotic (HA↔A−  + H+)  is the pH at which 50% of the molecules are charged      (A− form) and 50% are uncharged (HA form).                A xenobiotic with a low </a:t>
            </a:r>
            <a:r>
              <a:rPr lang="en-US" sz="3600" dirty="0" err="1" smtClean="0">
                <a:solidFill>
                  <a:srgbClr val="002060"/>
                </a:solidFill>
                <a:latin typeface="Arabic Typesetting" pitchFamily="66" charset="-78"/>
                <a:cs typeface="Arabic Typesetting" pitchFamily="66" charset="-78"/>
              </a:rPr>
              <a:t>pK</a:t>
            </a:r>
            <a:r>
              <a:rPr lang="en-US" sz="3600" dirty="0" smtClean="0">
                <a:solidFill>
                  <a:srgbClr val="002060"/>
                </a:solidFill>
                <a:latin typeface="Arabic Typesetting" pitchFamily="66" charset="-78"/>
                <a:cs typeface="Arabic Typesetting" pitchFamily="66" charset="-78"/>
              </a:rPr>
              <a:t> a  is more likely to be absorbed in an acidic environment where the uncharged form predominates.  </a:t>
            </a:r>
            <a:endParaRPr lang="ar-SA" sz="3600" dirty="0">
              <a:solidFill>
                <a:srgbClr val="002060"/>
              </a:solidFill>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21</a:t>
            </a:fld>
            <a:endParaRPr lang="ar-SA"/>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064896" cy="5632311"/>
          </a:xfrm>
          <a:prstGeom prst="rect">
            <a:avLst/>
          </a:prstGeom>
        </p:spPr>
        <p:txBody>
          <a:bodyPr wrap="square">
            <a:spAutoFit/>
          </a:bodyPr>
          <a:lstStyle/>
          <a:p>
            <a:pPr algn="just" rtl="0"/>
            <a:r>
              <a:rPr lang="en-US" sz="3600" u="sng" dirty="0" smtClean="0">
                <a:solidFill>
                  <a:srgbClr val="FF0000"/>
                </a:solidFill>
                <a:latin typeface="Arabic Typesetting" pitchFamily="66" charset="-78"/>
                <a:cs typeface="Arabic Typesetting" pitchFamily="66" charset="-78"/>
              </a:rPr>
              <a:t>GENERAL ENZYME CONCEPTS</a:t>
            </a:r>
          </a:p>
          <a:p>
            <a:pPr algn="just" rtl="0"/>
            <a:r>
              <a:rPr lang="en-US" sz="3600" dirty="0" smtClean="0">
                <a:latin typeface="Arabic Typesetting" pitchFamily="66" charset="-78"/>
                <a:cs typeface="Arabic Typesetting" pitchFamily="66" charset="-78"/>
              </a:rPr>
              <a:t>The capability to detoxify and eliminate both endogenous toxins and xenobiotics is crucial to the maintenance of physiologic homeostasis and normal metabolic functions. </a:t>
            </a:r>
          </a:p>
          <a:p>
            <a:pPr algn="just" rtl="0"/>
            <a:r>
              <a:rPr lang="en-US" sz="3600" dirty="0" smtClean="0">
                <a:latin typeface="Arabic Typesetting" pitchFamily="66" charset="-78"/>
                <a:cs typeface="Arabic Typesetting" pitchFamily="66" charset="-78"/>
              </a:rPr>
              <a:t>A simple example is the detoxification of cyanide, a potent cellular poison that is common in the environment and is also a product of normal metabolism. Mammals have evolved the enzyme </a:t>
            </a:r>
            <a:r>
              <a:rPr lang="en-US" sz="3600" dirty="0" err="1" smtClean="0">
                <a:solidFill>
                  <a:srgbClr val="FF0000"/>
                </a:solidFill>
                <a:latin typeface="Arabic Typesetting" pitchFamily="66" charset="-78"/>
                <a:cs typeface="Arabic Typesetting" pitchFamily="66" charset="-78"/>
              </a:rPr>
              <a:t>rhodenase</a:t>
            </a:r>
            <a:r>
              <a:rPr lang="en-US" sz="3600" dirty="0" smtClean="0">
                <a:latin typeface="Arabic Typesetting" pitchFamily="66" charset="-78"/>
                <a:cs typeface="Arabic Typesetting" pitchFamily="66" charset="-78"/>
              </a:rPr>
              <a:t>, which combines cyanide with </a:t>
            </a:r>
            <a:r>
              <a:rPr lang="en-US" sz="3600" dirty="0" err="1" smtClean="0">
                <a:latin typeface="Arabic Typesetting" pitchFamily="66" charset="-78"/>
                <a:cs typeface="Arabic Typesetting" pitchFamily="66" charset="-78"/>
              </a:rPr>
              <a:t>thiosulfate</a:t>
            </a:r>
            <a:r>
              <a:rPr lang="en-US" sz="3600" dirty="0" smtClean="0">
                <a:latin typeface="Arabic Typesetting" pitchFamily="66" charset="-78"/>
                <a:cs typeface="Arabic Typesetting" pitchFamily="66" charset="-78"/>
              </a:rPr>
              <a:t> to create the less toxic, </a:t>
            </a:r>
            <a:r>
              <a:rPr lang="en-US" sz="3600" dirty="0" err="1" smtClean="0">
                <a:latin typeface="Arabic Typesetting" pitchFamily="66" charset="-78"/>
                <a:cs typeface="Arabic Typesetting" pitchFamily="66" charset="-78"/>
              </a:rPr>
              <a:t>renally</a:t>
            </a:r>
            <a:r>
              <a:rPr lang="en-US" sz="3600" dirty="0" smtClean="0">
                <a:latin typeface="Arabic Typesetting" pitchFamily="66" charset="-78"/>
                <a:cs typeface="Arabic Typesetting" pitchFamily="66" charset="-78"/>
              </a:rPr>
              <a:t> excreted compound thiocyanate.</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22</a:t>
            </a:fld>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280920" cy="6093976"/>
          </a:xfrm>
          <a:prstGeom prst="rect">
            <a:avLst/>
          </a:prstGeom>
        </p:spPr>
        <p:txBody>
          <a:bodyPr wrap="square">
            <a:spAutoFit/>
          </a:bodyPr>
          <a:lstStyle/>
          <a:p>
            <a:pPr algn="just" rtl="0"/>
            <a:r>
              <a:rPr lang="en-US" sz="3000" dirty="0" smtClean="0">
                <a:latin typeface="Arabic Typesetting" pitchFamily="66" charset="-78"/>
                <a:cs typeface="Arabic Typesetting" pitchFamily="66" charset="-78"/>
              </a:rPr>
              <a:t>Cytochrome P450 enzymes responsible for biotransformation act on more lipophilic xenobiotics, are embedded in the lipid membranes of the cytosol – based endoplasmic reticulum. </a:t>
            </a:r>
          </a:p>
          <a:p>
            <a:pPr algn="just" rtl="0"/>
            <a:r>
              <a:rPr lang="en-US" sz="3000" dirty="0">
                <a:latin typeface="Arabic Typesetting" pitchFamily="66" charset="-78"/>
                <a:cs typeface="Arabic Typesetting" pitchFamily="66" charset="-78"/>
              </a:rPr>
              <a:t>Biotransformation is the physiochemical alteration of a xenobiotic, usually as a result of enzyme action. Most definitions also include that this action converts lipophilic substances into more polar, excretable substances. The chemical nature of the xenobiotic determines whether it will undergo biotransformation; however, most undergo some degree of biotransformation. </a:t>
            </a:r>
            <a:endParaRPr lang="en-US" sz="3000" dirty="0" smtClean="0">
              <a:latin typeface="Arabic Typesetting" pitchFamily="66" charset="-78"/>
              <a:cs typeface="Arabic Typesetting" pitchFamily="66" charset="-78"/>
            </a:endParaRPr>
          </a:p>
          <a:p>
            <a:pPr algn="just" rtl="0"/>
            <a:r>
              <a:rPr lang="en-US" sz="3000" dirty="0" smtClean="0">
                <a:latin typeface="Arabic Typesetting" pitchFamily="66" charset="-78"/>
                <a:cs typeface="Arabic Typesetting" pitchFamily="66" charset="-78"/>
              </a:rPr>
              <a:t>The </a:t>
            </a:r>
            <a:r>
              <a:rPr lang="en-US" sz="3000" dirty="0">
                <a:latin typeface="Arabic Typesetting" pitchFamily="66" charset="-78"/>
                <a:cs typeface="Arabic Typesetting" pitchFamily="66" charset="-78"/>
              </a:rPr>
              <a:t>hydrophilic nature of ionized compounds such as carboxylic acids enables the kidneys to rapidly eliminate them. Very volatile compounds , such as </a:t>
            </a:r>
            <a:r>
              <a:rPr lang="en-US" sz="3000" dirty="0" err="1">
                <a:latin typeface="Arabic Typesetting" pitchFamily="66" charset="-78"/>
                <a:cs typeface="Arabic Typesetting" pitchFamily="66" charset="-78"/>
              </a:rPr>
              <a:t>enflurane</a:t>
            </a:r>
            <a:r>
              <a:rPr lang="en-US" sz="3000" dirty="0">
                <a:latin typeface="Arabic Typesetting" pitchFamily="66" charset="-78"/>
                <a:cs typeface="Arabic Typesetting" pitchFamily="66" charset="-78"/>
              </a:rPr>
              <a:t>, are expelled promptly via the lungs. Neither of these groups of xenobiotics undergo significant enzymatic metabolism</a:t>
            </a:r>
            <a:endParaRPr lang="ar-SA" sz="30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23</a:t>
            </a:fld>
            <a:endParaRPr lang="ar-SA"/>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20688"/>
            <a:ext cx="8208912" cy="5016758"/>
          </a:xfrm>
          <a:prstGeom prst="rect">
            <a:avLst/>
          </a:prstGeom>
        </p:spPr>
        <p:txBody>
          <a:bodyPr wrap="square">
            <a:spAutoFit/>
          </a:bodyPr>
          <a:lstStyle/>
          <a:p>
            <a:pPr algn="just" rtl="0"/>
            <a:r>
              <a:rPr lang="en-US" sz="4000" dirty="0" smtClean="0">
                <a:latin typeface="Arabic Typesetting" pitchFamily="66" charset="-78"/>
                <a:cs typeface="Arabic Typesetting" pitchFamily="66" charset="-78"/>
              </a:rPr>
              <a:t>Biotransformation usually results in “detoxification,” a reduction in the toxicity, by the conversion to hydrophilic metabolites of the xenobiotic that can be </a:t>
            </a:r>
            <a:r>
              <a:rPr lang="en-US" sz="4000" dirty="0" err="1" smtClean="0">
                <a:latin typeface="Arabic Typesetting" pitchFamily="66" charset="-78"/>
                <a:cs typeface="Arabic Typesetting" pitchFamily="66" charset="-78"/>
              </a:rPr>
              <a:t>renally</a:t>
            </a:r>
            <a:r>
              <a:rPr lang="en-US" sz="4000" dirty="0" smtClean="0">
                <a:latin typeface="Arabic Typesetting" pitchFamily="66" charset="-78"/>
                <a:cs typeface="Arabic Typesetting" pitchFamily="66" charset="-78"/>
              </a:rPr>
              <a:t> eliminated. However, this is not always the case. Many parent xenobiotics are inactive and must undergo “metabolic activation”. When metabolites are more toxic than the parent xenobiotic, biotransformation has resulted in “</a:t>
            </a:r>
            <a:r>
              <a:rPr lang="en-US" sz="4000" dirty="0" err="1" smtClean="0">
                <a:latin typeface="Arabic Typesetting" pitchFamily="66" charset="-78"/>
                <a:cs typeface="Arabic Typesetting" pitchFamily="66" charset="-78"/>
              </a:rPr>
              <a:t>toxification</a:t>
            </a:r>
            <a:r>
              <a:rPr lang="en-US" sz="4000" dirty="0" smtClean="0">
                <a:latin typeface="Arabic Typesetting" pitchFamily="66" charset="-78"/>
                <a:cs typeface="Arabic Typesetting" pitchFamily="66" charset="-78"/>
              </a:rPr>
              <a:t> .</a:t>
            </a:r>
            <a:endParaRPr lang="ar-SA" sz="40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24</a:t>
            </a:fld>
            <a:endParaRPr lang="ar-S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980728"/>
            <a:ext cx="8208912" cy="4524315"/>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Biotransformation is often divided into phase I and phase II reactions. Phase I reactions prepare lipophilic xenobiotics for the addition of functional groups or actually add the groups, converting them into more chemically reactive metabolites. This is usually followed by phase II synthetic reactions that conjugate the reactive products of phase I with other molecules that render them more water soluble, further detoxifying the xenobiotics and facilitating their elimination.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25</a:t>
            </a:fld>
            <a:endParaRPr lang="ar-S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2253" y="548680"/>
            <a:ext cx="8158179" cy="5016758"/>
          </a:xfrm>
          <a:prstGeom prst="rect">
            <a:avLst/>
          </a:prstGeom>
        </p:spPr>
        <p:txBody>
          <a:bodyPr wrap="square">
            <a:spAutoFit/>
          </a:bodyPr>
          <a:lstStyle/>
          <a:p>
            <a:pPr algn="just" rtl="0"/>
            <a:r>
              <a:rPr lang="en-US" sz="3200" dirty="0" smtClean="0">
                <a:solidFill>
                  <a:srgbClr val="FF0000"/>
                </a:solidFill>
                <a:latin typeface="Arabic Typesetting" pitchFamily="66" charset="-78"/>
                <a:cs typeface="Arabic Typesetting" pitchFamily="66" charset="-78"/>
              </a:rPr>
              <a:t>GENETIC POLYMORPHISM</a:t>
            </a:r>
          </a:p>
          <a:p>
            <a:pPr algn="just" rtl="0"/>
            <a:r>
              <a:rPr lang="en-US" sz="3200" dirty="0" smtClean="0">
                <a:latin typeface="Arabic Typesetting" pitchFamily="66" charset="-78"/>
                <a:cs typeface="Arabic Typesetting" pitchFamily="66" charset="-78"/>
              </a:rPr>
              <a:t>A polymorphism is a genetic change that exists in at least 1% of the human population.  A polymorphism in a biotransformation enzyme may change its rate of activity. </a:t>
            </a:r>
          </a:p>
          <a:p>
            <a:pPr algn="just" rtl="0"/>
            <a:r>
              <a:rPr lang="en-US" sz="3200" dirty="0">
                <a:latin typeface="Arabic Typesetting" pitchFamily="66" charset="-78"/>
                <a:cs typeface="Arabic Typesetting" pitchFamily="66" charset="-78"/>
              </a:rPr>
              <a:t>The heterogeneity of CYP enzymes contributes to the differences in metabolic activity between patients.  Differences in biotransformation capacity that lead to toxicity, once thought to be </a:t>
            </a:r>
            <a:r>
              <a:rPr lang="en-US" sz="3200" i="1" dirty="0">
                <a:solidFill>
                  <a:srgbClr val="FF0000"/>
                </a:solidFill>
                <a:latin typeface="Arabic Typesetting" pitchFamily="66" charset="-78"/>
                <a:cs typeface="Arabic Typesetting" pitchFamily="66" charset="-78"/>
              </a:rPr>
              <a:t>“idiosyncratic” </a:t>
            </a:r>
            <a:r>
              <a:rPr lang="en-US" sz="3200" dirty="0">
                <a:latin typeface="Arabic Typesetting" pitchFamily="66" charset="-78"/>
                <a:cs typeface="Arabic Typesetting" pitchFamily="66" charset="-78"/>
              </a:rPr>
              <a:t>drug reactions, are likely caused by these inherited differences in the genetic complement of individuals. </a:t>
            </a:r>
          </a:p>
          <a:p>
            <a:pPr algn="just" rtl="0"/>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26</a:t>
            </a:fld>
            <a:endParaRPr lang="ar-SA"/>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0711" y="332656"/>
            <a:ext cx="8208912" cy="5693866"/>
          </a:xfrm>
          <a:prstGeom prst="rect">
            <a:avLst/>
          </a:prstGeom>
        </p:spPr>
        <p:txBody>
          <a:bodyPr wrap="square">
            <a:spAutoFit/>
          </a:bodyPr>
          <a:lstStyle/>
          <a:p>
            <a:pPr algn="just" rtl="0"/>
            <a:r>
              <a:rPr lang="en-US" sz="2800" b="1" dirty="0" smtClean="0">
                <a:solidFill>
                  <a:srgbClr val="FF0000"/>
                </a:solidFill>
                <a:latin typeface="Arabic Typesetting" pitchFamily="66" charset="-78"/>
                <a:cs typeface="Arabic Typesetting" pitchFamily="66" charset="-78"/>
              </a:rPr>
              <a:t>GSH and xenobiotics </a:t>
            </a:r>
          </a:p>
          <a:p>
            <a:pPr algn="just" rtl="0"/>
            <a:r>
              <a:rPr lang="en-US" sz="2800" dirty="0" smtClean="0">
                <a:latin typeface="Arabic Typesetting" pitchFamily="66" charset="-78"/>
                <a:cs typeface="Arabic Typesetting" pitchFamily="66" charset="-78"/>
              </a:rPr>
              <a:t>The reactive compounds initiate an attack on the sulfur group of cysteine, resulting in conjugation with GSH that detoxifies the reactive metabolite. Of the three phase II reactions addressed, hepatic concentrations of glutathione by far account for the greatest amount of cofactors used. While intracellular glutathione is difficult to deplete, when it does occur, severe hepatotoxicity often follows. </a:t>
            </a:r>
          </a:p>
          <a:p>
            <a:pPr algn="just" rtl="0"/>
            <a:r>
              <a:rPr lang="en-US" sz="2800" dirty="0">
                <a:latin typeface="Arabic Typesetting" pitchFamily="66" charset="-78"/>
                <a:cs typeface="Arabic Typesetting" pitchFamily="66" charset="-78"/>
              </a:rPr>
              <a:t>Some GSH conjugates are directly excreted. More commonly, the glycine and glutamate residues are cleaved and the remaining cysteine is acetylated to form an  </a:t>
            </a:r>
            <a:r>
              <a:rPr lang="en-US" sz="2800" dirty="0" smtClean="0">
                <a:latin typeface="Arabic Typesetting" pitchFamily="66" charset="-78"/>
                <a:cs typeface="Arabic Typesetting" pitchFamily="66" charset="-78"/>
              </a:rPr>
              <a:t>N – </a:t>
            </a:r>
            <a:r>
              <a:rPr lang="en-US" sz="2800" dirty="0" err="1" smtClean="0">
                <a:latin typeface="Arabic Typesetting" pitchFamily="66" charset="-78"/>
                <a:cs typeface="Arabic Typesetting" pitchFamily="66" charset="-78"/>
              </a:rPr>
              <a:t>acetylcysteine</a:t>
            </a:r>
            <a:r>
              <a:rPr lang="en-US" sz="2800" dirty="0" smtClean="0">
                <a:latin typeface="Arabic Typesetting" pitchFamily="66" charset="-78"/>
                <a:cs typeface="Arabic Typesetting" pitchFamily="66" charset="-78"/>
              </a:rPr>
              <a:t> (</a:t>
            </a:r>
            <a:r>
              <a:rPr lang="en-US" sz="2800" dirty="0" err="1">
                <a:latin typeface="Arabic Typesetting" pitchFamily="66" charset="-78"/>
                <a:cs typeface="Arabic Typesetting" pitchFamily="66" charset="-78"/>
              </a:rPr>
              <a:t>mercapturic</a:t>
            </a:r>
            <a:r>
              <a:rPr lang="en-US" sz="2800" dirty="0">
                <a:latin typeface="Arabic Typesetting" pitchFamily="66" charset="-78"/>
                <a:cs typeface="Arabic Typesetting" pitchFamily="66" charset="-78"/>
              </a:rPr>
              <a:t> acid) conjugate that is readily excreted in the urine. A familiar example of this detoxification is the </a:t>
            </a:r>
            <a:r>
              <a:rPr lang="en-US" sz="2800" dirty="0" smtClean="0">
                <a:latin typeface="Arabic Typesetting" pitchFamily="66" charset="-78"/>
                <a:cs typeface="Arabic Typesetting" pitchFamily="66" charset="-78"/>
              </a:rPr>
              <a:t>binding </a:t>
            </a:r>
            <a:r>
              <a:rPr lang="en-US" sz="2800" dirty="0">
                <a:latin typeface="Arabic Typesetting" pitchFamily="66" charset="-78"/>
                <a:cs typeface="Arabic Typesetting" pitchFamily="66" charset="-78"/>
              </a:rPr>
              <a:t>of  N </a:t>
            </a:r>
            <a:r>
              <a:rPr lang="en-US" sz="2800" dirty="0" smtClean="0">
                <a:latin typeface="Arabic Typesetting" pitchFamily="66" charset="-78"/>
                <a:cs typeface="Arabic Typesetting" pitchFamily="66" charset="-78"/>
              </a:rPr>
              <a:t>– acetyl – p – </a:t>
            </a:r>
            <a:r>
              <a:rPr lang="en-US" sz="2800" dirty="0" err="1" smtClean="0">
                <a:latin typeface="Arabic Typesetting" pitchFamily="66" charset="-78"/>
                <a:cs typeface="Arabic Typesetting" pitchFamily="66" charset="-78"/>
              </a:rPr>
              <a:t>benzoquinoneimine</a:t>
            </a:r>
            <a:r>
              <a:rPr lang="en-US" sz="2800" dirty="0" smtClean="0">
                <a:latin typeface="Arabic Typesetting" pitchFamily="66" charset="-78"/>
                <a:cs typeface="Arabic Typesetting" pitchFamily="66" charset="-78"/>
              </a:rPr>
              <a:t>  (</a:t>
            </a:r>
            <a:r>
              <a:rPr lang="en-US" sz="2800" dirty="0">
                <a:latin typeface="Arabic Typesetting" pitchFamily="66" charset="-78"/>
                <a:cs typeface="Arabic Typesetting" pitchFamily="66" charset="-78"/>
              </a:rPr>
              <a:t>NAPQI), the toxic metabolite of acetaminophen, by glutathione</a:t>
            </a:r>
            <a:endParaRPr lang="ar-SA" sz="28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27</a:t>
            </a:fld>
            <a:endParaRPr lang="ar-S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98721"/>
            <a:ext cx="4626588" cy="523220"/>
          </a:xfrm>
          <a:prstGeom prst="rect">
            <a:avLst/>
          </a:prstGeom>
        </p:spPr>
        <p:txBody>
          <a:bodyPr wrap="none">
            <a:spAutoFit/>
          </a:bodyPr>
          <a:lstStyle/>
          <a:p>
            <a:pPr algn="l" rtl="0"/>
            <a:r>
              <a:rPr lang="en-GB" sz="2800" dirty="0" smtClean="0">
                <a:solidFill>
                  <a:srgbClr val="FF0000"/>
                </a:solidFill>
                <a:latin typeface="Arabic Typesetting" pitchFamily="66" charset="-78"/>
                <a:cs typeface="Arabic Typesetting" pitchFamily="66" charset="-78"/>
              </a:rPr>
              <a:t> MECHANISMS OF CELLULAR INJURY </a:t>
            </a:r>
          </a:p>
        </p:txBody>
      </p:sp>
      <p:sp>
        <p:nvSpPr>
          <p:cNvPr id="3" name="مستطيل 2"/>
          <p:cNvSpPr/>
          <p:nvPr/>
        </p:nvSpPr>
        <p:spPr>
          <a:xfrm>
            <a:off x="395536" y="1484784"/>
            <a:ext cx="7992888" cy="3416320"/>
          </a:xfrm>
          <a:prstGeom prst="rect">
            <a:avLst/>
          </a:prstGeom>
        </p:spPr>
        <p:txBody>
          <a:bodyPr wrap="square">
            <a:spAutoFit/>
          </a:bodyPr>
          <a:lstStyle/>
          <a:p>
            <a:pPr algn="just" rtl="0"/>
            <a:r>
              <a:rPr lang="en-US" sz="3600" dirty="0" smtClean="0">
                <a:solidFill>
                  <a:srgbClr val="00B050"/>
                </a:solidFill>
                <a:latin typeface="Arabic Typesetting" pitchFamily="66" charset="-78"/>
                <a:cs typeface="Arabic Typesetting" pitchFamily="66" charset="-78"/>
              </a:rPr>
              <a:t> SYNTHESIS OF TOXINS </a:t>
            </a:r>
          </a:p>
          <a:p>
            <a:pPr algn="just" rtl="0"/>
            <a:r>
              <a:rPr lang="en-US" sz="3600" dirty="0" smtClean="0">
                <a:latin typeface="Arabic Typesetting" pitchFamily="66" charset="-78"/>
                <a:cs typeface="Arabic Typesetting" pitchFamily="66" charset="-78"/>
              </a:rPr>
              <a:t>Sometimes a xenobiotic is mistaken for a natural substrate by synthetic enzymes that </a:t>
            </a:r>
            <a:r>
              <a:rPr lang="en-US" sz="3600" dirty="0" err="1" smtClean="0">
                <a:latin typeface="Arabic Typesetting" pitchFamily="66" charset="-78"/>
                <a:cs typeface="Arabic Typesetting" pitchFamily="66" charset="-78"/>
              </a:rPr>
              <a:t>biotransform</a:t>
            </a:r>
            <a:r>
              <a:rPr lang="en-US" sz="3600" dirty="0" smtClean="0">
                <a:latin typeface="Arabic Typesetting" pitchFamily="66" charset="-78"/>
                <a:cs typeface="Arabic Typesetting" pitchFamily="66" charset="-78"/>
              </a:rPr>
              <a:t> it into an injurious compound. The incorporation of the </a:t>
            </a:r>
            <a:r>
              <a:rPr lang="en-US" sz="3600" dirty="0" err="1" smtClean="0">
                <a:latin typeface="Arabic Typesetting" pitchFamily="66" charset="-78"/>
                <a:cs typeface="Arabic Typesetting" pitchFamily="66" charset="-78"/>
              </a:rPr>
              <a:t>rodenticide</a:t>
            </a:r>
            <a:r>
              <a:rPr lang="en-US" sz="3600" dirty="0" smtClean="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fluoroacetate</a:t>
            </a:r>
            <a:r>
              <a:rPr lang="en-US" sz="3600" dirty="0" smtClean="0">
                <a:latin typeface="Arabic Typesetting" pitchFamily="66" charset="-78"/>
                <a:cs typeface="Arabic Typesetting" pitchFamily="66" charset="-78"/>
              </a:rPr>
              <a:t> into the </a:t>
            </a:r>
            <a:r>
              <a:rPr lang="en-US" sz="3600" dirty="0" err="1" smtClean="0">
                <a:latin typeface="Arabic Typesetting" pitchFamily="66" charset="-78"/>
                <a:cs typeface="Arabic Typesetting" pitchFamily="66" charset="-78"/>
              </a:rPr>
              <a:t>tricarboxylic</a:t>
            </a:r>
            <a:r>
              <a:rPr lang="en-US" sz="3600" dirty="0" smtClean="0">
                <a:latin typeface="Arabic Typesetting" pitchFamily="66" charset="-78"/>
                <a:cs typeface="Arabic Typesetting" pitchFamily="66" charset="-78"/>
              </a:rPr>
              <a:t> acid cycle is an example of this mechanism of toxic injury .</a:t>
            </a:r>
            <a:endParaRPr lang="ar-SA" sz="3600" dirty="0">
              <a:latin typeface="Arabic Typesetting" pitchFamily="66" charset="-78"/>
              <a:cs typeface="Arabic Typesetting" pitchFamily="66" charset="-78"/>
            </a:endParaRPr>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28</a:t>
            </a:fld>
            <a:endParaRPr lang="ar-SA"/>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208912" cy="4955203"/>
          </a:xfrm>
          <a:prstGeom prst="rect">
            <a:avLst/>
          </a:prstGeom>
        </p:spPr>
        <p:txBody>
          <a:bodyPr wrap="square">
            <a:spAutoFit/>
          </a:bodyPr>
          <a:lstStyle/>
          <a:p>
            <a:pPr algn="just" rtl="0"/>
            <a:r>
              <a:rPr lang="en-US" sz="2800" dirty="0" smtClean="0">
                <a:solidFill>
                  <a:srgbClr val="00B050"/>
                </a:solidFill>
                <a:latin typeface="Arabic Typesetting" pitchFamily="66" charset="-78"/>
                <a:cs typeface="Arabic Typesetting" pitchFamily="66" charset="-78"/>
              </a:rPr>
              <a:t>INJURY BY METABOLITES OF BIOTRANSFORMATION : </a:t>
            </a:r>
          </a:p>
          <a:p>
            <a:pPr algn="just" rtl="0"/>
            <a:r>
              <a:rPr lang="en-US" sz="3200" dirty="0" smtClean="0">
                <a:latin typeface="Arabic Typesetting" pitchFamily="66" charset="-78"/>
                <a:cs typeface="Arabic Typesetting" pitchFamily="66" charset="-78"/>
              </a:rPr>
              <a:t>Many toxic products result from metabolic activation .  The CYP enzymes most associated with </a:t>
            </a:r>
            <a:r>
              <a:rPr lang="en-US" sz="3200" dirty="0" err="1" smtClean="0">
                <a:latin typeface="Arabic Typesetting" pitchFamily="66" charset="-78"/>
                <a:cs typeface="Arabic Typesetting" pitchFamily="66" charset="-78"/>
              </a:rPr>
              <a:t>bioactivation</a:t>
            </a:r>
            <a:r>
              <a:rPr lang="en-US" sz="3200" dirty="0" smtClean="0">
                <a:latin typeface="Arabic Typesetting" pitchFamily="66" charset="-78"/>
                <a:cs typeface="Arabic Typesetting" pitchFamily="66" charset="-78"/>
              </a:rPr>
              <a:t> are 1A1, 1B1, 2A6, and 2E1 while 2C9 and 2D6 yield little toxic activation.  </a:t>
            </a:r>
            <a:endParaRPr lang="en-US" sz="3200" dirty="0">
              <a:latin typeface="Arabic Typesetting" pitchFamily="66" charset="-78"/>
              <a:cs typeface="Arabic Typesetting" pitchFamily="66" charset="-78"/>
            </a:endParaRPr>
          </a:p>
          <a:p>
            <a:pPr algn="just" rtl="0"/>
            <a:r>
              <a:rPr lang="en-US" sz="3200" dirty="0" smtClean="0">
                <a:latin typeface="Arabic Typesetting" pitchFamily="66" charset="-78"/>
                <a:cs typeface="Arabic Typesetting" pitchFamily="66" charset="-78"/>
              </a:rPr>
              <a:t>Highly reactive metabolites exert damage at the site where they are synthesized; reacting too quickly with local molecules to be transported elsewhere. This commonly occurs in the liver, the major site of biotransformation of xenobiotics . However, the lungs, skin, kidneys, gastrointestinal tract, and nasal mucosa can also create toxic metabolites that cause local injury. </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29</a:t>
            </a:fld>
            <a:endParaRPr lang="ar-S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908720"/>
            <a:ext cx="8208912" cy="4524315"/>
          </a:xfrm>
          <a:prstGeom prst="rect">
            <a:avLst/>
          </a:prstGeom>
        </p:spPr>
        <p:txBody>
          <a:bodyPr wrap="square">
            <a:spAutoFit/>
          </a:bodyPr>
          <a:lstStyle/>
          <a:p>
            <a:pPr algn="just" rtl="0"/>
            <a:r>
              <a:rPr lang="en-US" sz="3600" b="1" dirty="0" smtClean="0">
                <a:solidFill>
                  <a:srgbClr val="FF0000"/>
                </a:solidFill>
                <a:latin typeface="Arabic Typesetting" pitchFamily="66" charset="-78"/>
                <a:cs typeface="Arabic Typesetting" pitchFamily="66" charset="-78"/>
              </a:rPr>
              <a:t>Transition metals </a:t>
            </a:r>
          </a:p>
          <a:p>
            <a:pPr algn="just" rtl="0"/>
            <a:r>
              <a:rPr lang="en-US" sz="3600" dirty="0" smtClean="0">
                <a:latin typeface="Arabic Typesetting" pitchFamily="66" charset="-78"/>
                <a:cs typeface="Arabic Typesetting" pitchFamily="66" charset="-78"/>
              </a:rPr>
              <a:t>Transition elements are chemically defined as elements which form at least one ion with a partially filled subshell of d electrons. Because the transition metals have partially filled valence shells, they are capable of obtaining several, usually positive, oxidation states. </a:t>
            </a:r>
            <a:r>
              <a:rPr lang="en-US" sz="3600" dirty="0" smtClean="0">
                <a:solidFill>
                  <a:srgbClr val="C00000"/>
                </a:solidFill>
                <a:latin typeface="Arabic Typesetting" pitchFamily="66" charset="-78"/>
                <a:cs typeface="Arabic Typesetting" pitchFamily="66" charset="-78"/>
              </a:rPr>
              <a:t>This important mechanism explains the role of transition metals in redox reactions generally as electron acceptors . </a:t>
            </a:r>
            <a:endParaRPr lang="ar-SA" sz="3600" dirty="0">
              <a:solidFill>
                <a:srgbClr val="C00000"/>
              </a:solidFill>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a:t>
            </a:fld>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6672"/>
            <a:ext cx="8208912" cy="5632311"/>
          </a:xfrm>
          <a:prstGeom prst="rect">
            <a:avLst/>
          </a:prstGeom>
        </p:spPr>
        <p:txBody>
          <a:bodyPr wrap="square">
            <a:spAutoFit/>
          </a:bodyPr>
          <a:lstStyle/>
          <a:p>
            <a:pPr algn="l" rtl="0"/>
            <a:r>
              <a:rPr lang="en-US" sz="3600" dirty="0" smtClean="0">
                <a:solidFill>
                  <a:srgbClr val="00B050"/>
                </a:solidFill>
                <a:latin typeface="Arabic Typesetting" pitchFamily="66" charset="-78"/>
                <a:cs typeface="Arabic Typesetting" pitchFamily="66" charset="-78"/>
              </a:rPr>
              <a:t>FREE RADICAL FORMATION </a:t>
            </a:r>
          </a:p>
          <a:p>
            <a:pPr algn="just" rtl="0"/>
            <a:r>
              <a:rPr lang="en-US" sz="3600" dirty="0" smtClean="0">
                <a:latin typeface="Arabic Typesetting" pitchFamily="66" charset="-78"/>
                <a:cs typeface="Arabic Typesetting" pitchFamily="66" charset="-78"/>
              </a:rPr>
              <a:t>Within an atom, it is energetically favorable for electrons to exist in lone pairs or as a part of a chemical bond. An element or compound with an unpaired electron, called a  radical  or  free radical,  is very reactive and it generally does not exist for long. It rapidly seeks other species in order to obtain another electron. Radicals include the superoxide anion O 2•– , which is produced by adding an electron to O2 , and the highly reactive hydroxyl radical HO•, which is produced by splitting the H2O2  molecule into two.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30</a:t>
            </a:fld>
            <a:endParaRPr lang="ar-S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92696"/>
            <a:ext cx="8136904" cy="6001643"/>
          </a:xfrm>
          <a:prstGeom prst="rect">
            <a:avLst/>
          </a:prstGeom>
        </p:spPr>
        <p:txBody>
          <a:bodyPr wrap="square">
            <a:spAutoFit/>
          </a:bodyPr>
          <a:lstStyle/>
          <a:p>
            <a:pPr algn="just" rtl="0"/>
            <a:r>
              <a:rPr lang="en-US" sz="3200" dirty="0">
                <a:latin typeface="Arabic Typesetting" pitchFamily="66" charset="-78"/>
                <a:cs typeface="Arabic Typesetting" pitchFamily="66" charset="-78"/>
              </a:rPr>
              <a:t>The H2O2  molecule itself is reactive and is also associated </a:t>
            </a:r>
          </a:p>
          <a:p>
            <a:pPr algn="just" rtl="0"/>
            <a:r>
              <a:rPr lang="en-US" sz="3200" dirty="0" smtClean="0">
                <a:latin typeface="Arabic Typesetting" pitchFamily="66" charset="-78"/>
                <a:cs typeface="Arabic Typesetting" pitchFamily="66" charset="-78"/>
              </a:rPr>
              <a:t>with injury. The superoxide and hydroxyl radicals react with other molecules in order to stabilize; however, by taking an electron in order to do so, they generate new free radical species, potentially initiating a chain reaction. The production of radicals is a normal occurrence and the human body has defense mechanisms. Some xenobiotics promote the formation of reactive oxidizing species to the extent that defensive mechanisms against oxidants are overwhelmed, a condition called  oxidative stress . Oxidizing species are called such because, by reducing themselves by taking away electrons, they oxidize the species from which they took the electrons. </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31</a:t>
            </a:fld>
            <a:endParaRPr lang="ar-SA"/>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280920" cy="5016758"/>
          </a:xfrm>
          <a:prstGeom prst="rect">
            <a:avLst/>
          </a:prstGeom>
        </p:spPr>
        <p:txBody>
          <a:bodyPr wrap="square">
            <a:spAutoFit/>
          </a:bodyPr>
          <a:lstStyle/>
          <a:p>
            <a:pPr algn="just" rtl="0"/>
            <a:r>
              <a:rPr lang="en-US" sz="3200" dirty="0" smtClean="0">
                <a:latin typeface="Arabic Typesetting" pitchFamily="66" charset="-78"/>
                <a:cs typeface="Arabic Typesetting" pitchFamily="66" charset="-78"/>
              </a:rPr>
              <a:t>While oxidative stress may result in oxidative damage to nucleic acids and proteins, other classic targets are polyunsaturated fatty acids (PUFA) in cellular membranes, resulting in lipid peroxidation (the oxidative destruction of lipids). This attack removes the particularly reactive hydrogen atom, with its lone electron, from a </a:t>
            </a:r>
            <a:r>
              <a:rPr lang="en-US" sz="3200" dirty="0" err="1" smtClean="0">
                <a:latin typeface="Arabic Typesetting" pitchFamily="66" charset="-78"/>
                <a:cs typeface="Arabic Typesetting" pitchFamily="66" charset="-78"/>
              </a:rPr>
              <a:t>methylene</a:t>
            </a:r>
            <a:r>
              <a:rPr lang="en-US" sz="3200" dirty="0" smtClean="0">
                <a:latin typeface="Arabic Typesetting" pitchFamily="66" charset="-78"/>
                <a:cs typeface="Arabic Typesetting" pitchFamily="66" charset="-78"/>
              </a:rPr>
              <a:t> carbon of a PUFA; leaving an unpaired electron and causing the formation of a lipid radical. This lipid radical attacks other PUFA, causing a chain reaction that destroys the cellular membrane. Membrane degradation products initiate inflammatory reactions in the cells, resulting in further damage.  </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32</a:t>
            </a:fld>
            <a:endParaRPr lang="ar-SA"/>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352928" cy="5262979"/>
          </a:xfrm>
          <a:prstGeom prst="rect">
            <a:avLst/>
          </a:prstGeom>
        </p:spPr>
        <p:txBody>
          <a:bodyPr wrap="square">
            <a:spAutoFit/>
          </a:bodyPr>
          <a:lstStyle/>
          <a:p>
            <a:pPr algn="l" rtl="0"/>
            <a:r>
              <a:rPr lang="en-US" sz="2400" dirty="0" smtClean="0">
                <a:solidFill>
                  <a:srgbClr val="C00000"/>
                </a:solidFill>
                <a:latin typeface="Arabic Typesetting" pitchFamily="66" charset="-78"/>
                <a:cs typeface="Arabic Typesetting" pitchFamily="66" charset="-78"/>
              </a:rPr>
              <a:t>CRITICAL </a:t>
            </a:r>
            <a:r>
              <a:rPr lang="en-US" sz="2400" dirty="0">
                <a:solidFill>
                  <a:srgbClr val="C00000"/>
                </a:solidFill>
                <a:latin typeface="Arabic Typesetting" pitchFamily="66" charset="-78"/>
                <a:cs typeface="Arabic Typesetting" pitchFamily="66" charset="-78"/>
              </a:rPr>
              <a:t>BIOCHEMICAL PATHWAYS AND </a:t>
            </a:r>
            <a:r>
              <a:rPr lang="en-US" sz="2400" dirty="0" smtClean="0">
                <a:solidFill>
                  <a:srgbClr val="C00000"/>
                </a:solidFill>
                <a:latin typeface="Arabic Typesetting" pitchFamily="66" charset="-78"/>
                <a:cs typeface="Arabic Typesetting" pitchFamily="66" charset="-78"/>
              </a:rPr>
              <a:t>XENOBIOTICS </a:t>
            </a:r>
            <a:r>
              <a:rPr lang="en-US" sz="2400" dirty="0">
                <a:solidFill>
                  <a:srgbClr val="C00000"/>
                </a:solidFill>
                <a:latin typeface="Arabic Typesetting" pitchFamily="66" charset="-78"/>
                <a:cs typeface="Arabic Typesetting" pitchFamily="66" charset="-78"/>
              </a:rPr>
              <a:t>THAT AFFECT THEM </a:t>
            </a:r>
          </a:p>
          <a:p>
            <a:pPr algn="l" rtl="0"/>
            <a:endParaRPr lang="en-GB" sz="2400" dirty="0" smtClean="0">
              <a:solidFill>
                <a:srgbClr val="C00000"/>
              </a:solidFill>
              <a:latin typeface="Arabic Typesetting" pitchFamily="66" charset="-78"/>
              <a:cs typeface="Arabic Typesetting" pitchFamily="66" charset="-78"/>
            </a:endParaRPr>
          </a:p>
          <a:p>
            <a:pPr marL="457200" indent="-457200" algn="just" rtl="0">
              <a:buFont typeface="Wingdings" pitchFamily="2" charset="2"/>
              <a:buChar char="Ø"/>
            </a:pPr>
            <a:r>
              <a:rPr lang="en-GB" sz="3200" dirty="0" smtClean="0">
                <a:latin typeface="Arabic Typesetting" pitchFamily="66" charset="-78"/>
                <a:cs typeface="Arabic Typesetting" pitchFamily="66" charset="-78"/>
              </a:rPr>
              <a:t>Arsenate has a toxic effect at the glycolytic step where 3-phosphoglyceraldehyde dehydrogenase (3-PGA) catalyzes the oxidation of glyceraldehyde-3-phosphate to 1,3-diphosphoglycerate; a reaction that preserves a high-energy phosphate bond used to synthesize ATP in the next step of glycolysis . </a:t>
            </a:r>
            <a:endParaRPr lang="en-GB" sz="3200" dirty="0">
              <a:latin typeface="Arabic Typesetting" pitchFamily="66" charset="-78"/>
              <a:cs typeface="Arabic Typesetting" pitchFamily="66" charset="-78"/>
            </a:endParaRPr>
          </a:p>
          <a:p>
            <a:pPr marL="457200" indent="-457200" algn="just" rtl="0">
              <a:buFont typeface="Wingdings" pitchFamily="2" charset="2"/>
              <a:buChar char="Ø"/>
            </a:pPr>
            <a:r>
              <a:rPr lang="en-GB" sz="3200" dirty="0" smtClean="0">
                <a:latin typeface="Arabic Typesetting" pitchFamily="66" charset="-78"/>
                <a:cs typeface="Arabic Typesetting" pitchFamily="66" charset="-78"/>
              </a:rPr>
              <a:t>Arsenate acts as an </a:t>
            </a:r>
            <a:r>
              <a:rPr lang="en-GB" sz="3200" dirty="0" err="1" smtClean="0">
                <a:latin typeface="Arabic Typesetting" pitchFamily="66" charset="-78"/>
                <a:cs typeface="Arabic Typesetting" pitchFamily="66" charset="-78"/>
              </a:rPr>
              <a:t>analog</a:t>
            </a:r>
            <a:r>
              <a:rPr lang="en-GB" sz="3200" dirty="0" smtClean="0">
                <a:latin typeface="Arabic Typesetting" pitchFamily="66" charset="-78"/>
                <a:cs typeface="Arabic Typesetting" pitchFamily="66" charset="-78"/>
              </a:rPr>
              <a:t> of phosphate at this step. While </a:t>
            </a:r>
            <a:r>
              <a:rPr lang="en-GB" sz="3200" dirty="0" err="1" smtClean="0">
                <a:latin typeface="Arabic Typesetting" pitchFamily="66" charset="-78"/>
                <a:cs typeface="Arabic Typesetting" pitchFamily="66" charset="-78"/>
              </a:rPr>
              <a:t>glycolysis</a:t>
            </a:r>
            <a:r>
              <a:rPr lang="en-GB" sz="3200" dirty="0" smtClean="0">
                <a:latin typeface="Arabic Typesetting" pitchFamily="66" charset="-78"/>
                <a:cs typeface="Arabic Typesetting" pitchFamily="66" charset="-78"/>
              </a:rPr>
              <a:t> continues, the resultant unstable arsenate intermediate is rapidly hydrolyzed, preventing the subsequent synthesis of ATP.  </a:t>
            </a:r>
            <a:endParaRPr lang="ar-SA" sz="32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33</a:t>
            </a:fld>
            <a:endParaRPr lang="ar-SA"/>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9111" y="620688"/>
            <a:ext cx="8352928" cy="4524315"/>
          </a:xfrm>
          <a:prstGeom prst="rect">
            <a:avLst/>
          </a:prstGeom>
        </p:spPr>
        <p:txBody>
          <a:bodyPr wrap="square">
            <a:spAutoFit/>
          </a:bodyPr>
          <a:lstStyle/>
          <a:p>
            <a:pPr algn="just" rtl="0"/>
            <a:r>
              <a:rPr lang="en-GB" sz="3600" dirty="0" smtClean="0">
                <a:latin typeface="Arabic Typesetting" pitchFamily="66" charset="-78"/>
                <a:cs typeface="Arabic Typesetting" pitchFamily="66" charset="-78"/>
              </a:rPr>
              <a:t> Various xenobiotics inhibit the citric acid cycle. The rodenticides, sodium </a:t>
            </a:r>
            <a:r>
              <a:rPr lang="en-GB" sz="3600" dirty="0" err="1" smtClean="0">
                <a:latin typeface="Arabic Typesetting" pitchFamily="66" charset="-78"/>
                <a:cs typeface="Arabic Typesetting" pitchFamily="66" charset="-78"/>
              </a:rPr>
              <a:t>fluoroacetate</a:t>
            </a:r>
            <a:r>
              <a:rPr lang="en-GB" sz="3600" dirty="0" smtClean="0">
                <a:latin typeface="Arabic Typesetting" pitchFamily="66" charset="-78"/>
                <a:cs typeface="Arabic Typesetting" pitchFamily="66" charset="-78"/>
              </a:rPr>
              <a:t> and </a:t>
            </a:r>
            <a:r>
              <a:rPr lang="en-GB" sz="3600" dirty="0" err="1" smtClean="0">
                <a:latin typeface="Arabic Typesetting" pitchFamily="66" charset="-78"/>
                <a:cs typeface="Arabic Typesetting" pitchFamily="66" charset="-78"/>
              </a:rPr>
              <a:t>fluoroacetamide</a:t>
            </a:r>
            <a:r>
              <a:rPr lang="en-GB" sz="3600" dirty="0" smtClean="0">
                <a:latin typeface="Arabic Typesetting" pitchFamily="66" charset="-78"/>
                <a:cs typeface="Arabic Typesetting" pitchFamily="66" charset="-78"/>
              </a:rPr>
              <a:t>, are combined with coenzyme A, to create </a:t>
            </a:r>
            <a:r>
              <a:rPr lang="en-GB" sz="3600" dirty="0" err="1" smtClean="0">
                <a:latin typeface="Arabic Typesetting" pitchFamily="66" charset="-78"/>
                <a:cs typeface="Arabic Typesetting" pitchFamily="66" charset="-78"/>
              </a:rPr>
              <a:t>fluoroacetyl</a:t>
            </a:r>
            <a:r>
              <a:rPr lang="en-GB" sz="3600" dirty="0" smtClean="0">
                <a:latin typeface="Arabic Typesetting" pitchFamily="66" charset="-78"/>
                <a:cs typeface="Arabic Typesetting" pitchFamily="66" charset="-78"/>
              </a:rPr>
              <a:t> CoA (</a:t>
            </a:r>
            <a:r>
              <a:rPr lang="en-GB" sz="3600" dirty="0" err="1" smtClean="0">
                <a:latin typeface="Arabic Typesetting" pitchFamily="66" charset="-78"/>
                <a:cs typeface="Arabic Typesetting" pitchFamily="66" charset="-78"/>
              </a:rPr>
              <a:t>FAcCoA</a:t>
            </a:r>
            <a:r>
              <a:rPr lang="en-GB" sz="3600" dirty="0" smtClean="0">
                <a:latin typeface="Arabic Typesetting" pitchFamily="66" charset="-78"/>
                <a:cs typeface="Arabic Typesetting" pitchFamily="66" charset="-78"/>
              </a:rPr>
              <a:t>). The </a:t>
            </a:r>
            <a:r>
              <a:rPr lang="en-GB" sz="3600" dirty="0" err="1" smtClean="0">
                <a:latin typeface="Arabic Typesetting" pitchFamily="66" charset="-78"/>
                <a:cs typeface="Arabic Typesetting" pitchFamily="66" charset="-78"/>
              </a:rPr>
              <a:t>FAcCoA</a:t>
            </a:r>
            <a:r>
              <a:rPr lang="en-GB" sz="3600" dirty="0" smtClean="0">
                <a:latin typeface="Arabic Typesetting" pitchFamily="66" charset="-78"/>
                <a:cs typeface="Arabic Typesetting" pitchFamily="66" charset="-78"/>
              </a:rPr>
              <a:t> substitutes for acetyl CoA, entering the TCA cycle by condensation with oxaloacetate to form </a:t>
            </a:r>
            <a:r>
              <a:rPr lang="en-GB" sz="3600" dirty="0" err="1" smtClean="0">
                <a:latin typeface="Arabic Typesetting" pitchFamily="66" charset="-78"/>
                <a:cs typeface="Arabic Typesetting" pitchFamily="66" charset="-78"/>
              </a:rPr>
              <a:t>fluorocitrate</a:t>
            </a:r>
            <a:r>
              <a:rPr lang="en-GB" sz="3600" dirty="0" smtClean="0">
                <a:latin typeface="Arabic Typesetting" pitchFamily="66" charset="-78"/>
                <a:cs typeface="Arabic Typesetting" pitchFamily="66" charset="-78"/>
              </a:rPr>
              <a:t>, which inhibits citrate metabolism, resulting in inhibition of the cycle and termination of oxidative metabolism </a:t>
            </a:r>
          </a:p>
          <a:p>
            <a:pPr algn="just" rtl="0"/>
            <a:r>
              <a:rPr lang="en-GB" sz="3600" dirty="0" smtClean="0">
                <a:latin typeface="Arabic Typesetting" pitchFamily="66" charset="-78"/>
                <a:cs typeface="Arabic Typesetting" pitchFamily="66" charset="-78"/>
              </a:rPr>
              <a:t>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34</a:t>
            </a:fld>
            <a:endParaRPr lang="ar-S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9674" y="692696"/>
            <a:ext cx="8312766" cy="5078313"/>
          </a:xfrm>
          <a:prstGeom prst="rect">
            <a:avLst/>
          </a:prstGeom>
        </p:spPr>
        <p:txBody>
          <a:bodyPr wrap="square">
            <a:spAutoFit/>
          </a:bodyPr>
          <a:lstStyle/>
          <a:p>
            <a:pPr algn="just" rtl="0"/>
            <a:r>
              <a:rPr lang="en-GB" sz="3600" dirty="0" smtClean="0">
                <a:latin typeface="Arabic Typesetting" pitchFamily="66" charset="-78"/>
                <a:cs typeface="Arabic Typesetting" pitchFamily="66" charset="-78"/>
              </a:rPr>
              <a:t>Thiamine is an important cofactor for 2 citric acid cycle enzymes: the conversion of </a:t>
            </a:r>
            <a:r>
              <a:rPr lang="en-GB" sz="3600" dirty="0" err="1" smtClean="0">
                <a:latin typeface="Arabic Typesetting" pitchFamily="66" charset="-78"/>
                <a:cs typeface="Arabic Typesetting" pitchFamily="66" charset="-78"/>
              </a:rPr>
              <a:t>pyruvate</a:t>
            </a:r>
            <a:r>
              <a:rPr lang="en-GB" sz="3600" dirty="0" smtClean="0">
                <a:latin typeface="Arabic Typesetting" pitchFamily="66" charset="-78"/>
                <a:cs typeface="Arabic Typesetting" pitchFamily="66" charset="-78"/>
              </a:rPr>
              <a:t> to acetyl-</a:t>
            </a:r>
            <a:r>
              <a:rPr lang="en-GB" sz="3600" dirty="0" err="1" smtClean="0">
                <a:latin typeface="Arabic Typesetting" pitchFamily="66" charset="-78"/>
                <a:cs typeface="Arabic Typesetting" pitchFamily="66" charset="-78"/>
              </a:rPr>
              <a:t>CoA</a:t>
            </a:r>
            <a:r>
              <a:rPr lang="en-GB" sz="3600" dirty="0" smtClean="0">
                <a:latin typeface="Arabic Typesetting" pitchFamily="66" charset="-78"/>
                <a:cs typeface="Arabic Typesetting" pitchFamily="66" charset="-78"/>
              </a:rPr>
              <a:t> by </a:t>
            </a:r>
            <a:r>
              <a:rPr lang="en-GB" sz="3600" dirty="0" err="1" smtClean="0">
                <a:latin typeface="Arabic Typesetting" pitchFamily="66" charset="-78"/>
                <a:cs typeface="Arabic Typesetting" pitchFamily="66" charset="-78"/>
              </a:rPr>
              <a:t>pyruvate</a:t>
            </a:r>
            <a:r>
              <a:rPr lang="en-GB" sz="3600" dirty="0" smtClean="0">
                <a:latin typeface="Arabic Typesetting" pitchFamily="66" charset="-78"/>
                <a:cs typeface="Arabic Typesetting" pitchFamily="66" charset="-78"/>
              </a:rPr>
              <a:t> </a:t>
            </a:r>
            <a:r>
              <a:rPr lang="en-GB" sz="3600" dirty="0" err="1" smtClean="0">
                <a:latin typeface="Arabic Typesetting" pitchFamily="66" charset="-78"/>
                <a:cs typeface="Arabic Typesetting" pitchFamily="66" charset="-78"/>
              </a:rPr>
              <a:t>decarboxylase</a:t>
            </a:r>
            <a:r>
              <a:rPr lang="en-GB" sz="3600" dirty="0" smtClean="0">
                <a:latin typeface="Arabic Typesetting" pitchFamily="66" charset="-78"/>
                <a:cs typeface="Arabic Typesetting" pitchFamily="66" charset="-78"/>
              </a:rPr>
              <a:t> and for the conversion of </a:t>
            </a:r>
            <a:r>
              <a:rPr lang="el-GR" sz="3600" dirty="0" smtClean="0">
                <a:cs typeface="Arabic Typesetting" pitchFamily="66" charset="-78"/>
              </a:rPr>
              <a:t>α-</a:t>
            </a:r>
            <a:r>
              <a:rPr lang="en-GB" sz="3600" dirty="0" err="1" smtClean="0">
                <a:latin typeface="Arabic Typesetting" pitchFamily="66" charset="-78"/>
                <a:cs typeface="Arabic Typesetting" pitchFamily="66" charset="-78"/>
              </a:rPr>
              <a:t>ketoglutarate</a:t>
            </a:r>
            <a:r>
              <a:rPr lang="en-GB" sz="3600" dirty="0" smtClean="0">
                <a:latin typeface="Arabic Typesetting" pitchFamily="66" charset="-78"/>
                <a:cs typeface="Arabic Typesetting" pitchFamily="66" charset="-78"/>
              </a:rPr>
              <a:t> to </a:t>
            </a:r>
            <a:r>
              <a:rPr lang="en-GB" sz="3600" dirty="0" err="1" smtClean="0">
                <a:latin typeface="Arabic Typesetting" pitchFamily="66" charset="-78"/>
                <a:cs typeface="Arabic Typesetting" pitchFamily="66" charset="-78"/>
              </a:rPr>
              <a:t>succinyl-CoA</a:t>
            </a:r>
            <a:r>
              <a:rPr lang="en-GB" sz="3600" dirty="0" smtClean="0">
                <a:latin typeface="Arabic Typesetting" pitchFamily="66" charset="-78"/>
                <a:cs typeface="Arabic Typesetting" pitchFamily="66" charset="-78"/>
              </a:rPr>
              <a:t> by </a:t>
            </a:r>
            <a:r>
              <a:rPr lang="el-GR" sz="3600" dirty="0" smtClean="0">
                <a:cs typeface="Arabic Typesetting" pitchFamily="66" charset="-78"/>
              </a:rPr>
              <a:t>α-</a:t>
            </a:r>
            <a:r>
              <a:rPr lang="en-GB" sz="3600" dirty="0" err="1" smtClean="0">
                <a:latin typeface="Arabic Typesetting" pitchFamily="66" charset="-78"/>
                <a:cs typeface="Arabic Typesetting" pitchFamily="66" charset="-78"/>
              </a:rPr>
              <a:t>ketoglutarate</a:t>
            </a:r>
            <a:r>
              <a:rPr lang="en-GB" sz="3600" dirty="0" smtClean="0">
                <a:latin typeface="Arabic Typesetting" pitchFamily="66" charset="-78"/>
                <a:cs typeface="Arabic Typesetting" pitchFamily="66" charset="-78"/>
              </a:rPr>
              <a:t> dehydrogenase . The life-threatening effects of thiamine deficiency are likely related to impairment of these enzyme functions. </a:t>
            </a:r>
            <a:r>
              <a:rPr lang="en-GB" sz="3600" dirty="0" err="1" smtClean="0">
                <a:latin typeface="Arabic Typesetting" pitchFamily="66" charset="-78"/>
                <a:cs typeface="Arabic Typesetting" pitchFamily="66" charset="-78"/>
              </a:rPr>
              <a:t>Arsenite</a:t>
            </a:r>
            <a:r>
              <a:rPr lang="en-GB" sz="3600" dirty="0" smtClean="0">
                <a:latin typeface="Arabic Typesetting" pitchFamily="66" charset="-78"/>
                <a:cs typeface="Arabic Typesetting" pitchFamily="66" charset="-78"/>
              </a:rPr>
              <a:t> inhibits these thiamine-dependent enzymes within the citric acid cycle.  </a:t>
            </a:r>
          </a:p>
          <a:p>
            <a:pPr algn="just" rtl="0"/>
            <a:r>
              <a:rPr lang="en-GB" sz="3600" dirty="0" smtClean="0">
                <a:latin typeface="Arabic Typesetting" pitchFamily="66" charset="-78"/>
                <a:cs typeface="Arabic Typesetting" pitchFamily="66" charset="-78"/>
              </a:rPr>
              <a:t>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35</a:t>
            </a:fld>
            <a:endParaRPr lang="ar-SA"/>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136904" cy="4524315"/>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Mitochondria oxidize substrates, consume oxygen, and make ATP. Xenobiotics that interrupt oxidative phosphorylation impair ATP production by either inhibiting specific electron chain complexes or by acting as “</a:t>
            </a:r>
            <a:r>
              <a:rPr lang="en-US" sz="3600" dirty="0" err="1" smtClean="0">
                <a:latin typeface="Arabic Typesetting" pitchFamily="66" charset="-78"/>
                <a:cs typeface="Arabic Typesetting" pitchFamily="66" charset="-78"/>
              </a:rPr>
              <a:t>uncouplers</a:t>
            </a:r>
            <a:r>
              <a:rPr lang="en-US" sz="3600" dirty="0" smtClean="0">
                <a:latin typeface="Arabic Typesetting" pitchFamily="66" charset="-78"/>
                <a:cs typeface="Arabic Typesetting" pitchFamily="66" charset="-78"/>
              </a:rPr>
              <a:t>.” Both of these mechanisms result in rapid depletion of cellular energy stores, followed by failure of ATP-dependent active transport pumps, loss of essential electrolyte gradients, and increases in cell volume.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36</a:t>
            </a:fld>
            <a:endParaRPr lang="ar-SA"/>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352928" cy="5078313"/>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 Inhibitors of specific cytochromes block electron transport and cause an accumulation of reduced intermediates proximal to the site of inhibition. This stops the regeneration of oxidized substrates for the citric acid cycle, particularly NAD +  and FAD, further impairing oxidative metabolism. Cyanide, carbon monoxide, and hydrogen sulfide block the cytochrome a-a 3 – mediated reduction of O2  to H2O. The very dramatic clinical effects of a significant cyanide exposure illustrate the importance of aerobic metabolism. </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37</a:t>
            </a:fld>
            <a:endParaRPr lang="ar-S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6"/>
            <a:ext cx="8352928" cy="3785652"/>
          </a:xfrm>
          <a:prstGeom prst="rect">
            <a:avLst/>
          </a:prstGeom>
        </p:spPr>
        <p:txBody>
          <a:bodyPr wrap="square">
            <a:spAutoFit/>
          </a:bodyPr>
          <a:lstStyle/>
          <a:p>
            <a:pPr algn="just" rtl="0"/>
            <a:r>
              <a:rPr lang="en-US" sz="4000" b="1" u="sng" dirty="0" smtClean="0">
                <a:solidFill>
                  <a:srgbClr val="FF0000"/>
                </a:solidFill>
                <a:latin typeface="Arabic Typesetting" pitchFamily="66" charset="-78"/>
                <a:cs typeface="Arabic Typesetting" pitchFamily="66" charset="-78"/>
              </a:rPr>
              <a:t>Heavy Metals</a:t>
            </a:r>
          </a:p>
          <a:p>
            <a:pPr algn="just" rtl="0"/>
            <a:r>
              <a:rPr lang="en-US" sz="4000" dirty="0" smtClean="0">
                <a:latin typeface="Arabic Typesetting" pitchFamily="66" charset="-78"/>
                <a:cs typeface="Arabic Typesetting" pitchFamily="66" charset="-78"/>
              </a:rPr>
              <a:t>Some heavy metals are electrophiles that interfere with </a:t>
            </a:r>
            <a:r>
              <a:rPr lang="en-US" sz="4000" dirty="0" err="1" smtClean="0">
                <a:latin typeface="Arabic Typesetting" pitchFamily="66" charset="-78"/>
                <a:cs typeface="Arabic Typesetting" pitchFamily="66" charset="-78"/>
              </a:rPr>
              <a:t>nucleophilic</a:t>
            </a:r>
            <a:r>
              <a:rPr lang="en-US" sz="4000" dirty="0" smtClean="0">
                <a:latin typeface="Arabic Typesetting" pitchFamily="66" charset="-78"/>
                <a:cs typeface="Arabic Typesetting" pitchFamily="66" charset="-78"/>
              </a:rPr>
              <a:t> sulfhydryl – containing enzymes</a:t>
            </a:r>
            <a:r>
              <a:rPr lang="en-US" sz="4000" dirty="0">
                <a:latin typeface="Arabic Typesetting" pitchFamily="66" charset="-78"/>
                <a:cs typeface="Arabic Typesetting" pitchFamily="66" charset="-78"/>
              </a:rPr>
              <a:t> </a:t>
            </a:r>
            <a:r>
              <a:rPr lang="en-US" sz="4000" dirty="0" smtClean="0">
                <a:latin typeface="Arabic Typesetting" pitchFamily="66" charset="-78"/>
                <a:cs typeface="Arabic Typesetting" pitchFamily="66" charset="-78"/>
              </a:rPr>
              <a:t>such as     ( Hg, As, </a:t>
            </a:r>
            <a:r>
              <a:rPr lang="en-US" sz="4000" dirty="0" err="1" smtClean="0">
                <a:latin typeface="Arabic Typesetting" pitchFamily="66" charset="-78"/>
                <a:cs typeface="Arabic Typesetting" pitchFamily="66" charset="-78"/>
              </a:rPr>
              <a:t>Pb</a:t>
            </a:r>
            <a:r>
              <a:rPr lang="en-US" sz="4000" dirty="0" smtClean="0">
                <a:latin typeface="Arabic Typesetting" pitchFamily="66" charset="-78"/>
                <a:cs typeface="Arabic Typesetting" pitchFamily="66" charset="-78"/>
              </a:rPr>
              <a:t>, …… </a:t>
            </a:r>
            <a:r>
              <a:rPr lang="en-US" sz="4000" dirty="0" err="1" smtClean="0">
                <a:latin typeface="Arabic Typesetting" pitchFamily="66" charset="-78"/>
                <a:cs typeface="Arabic Typesetting" pitchFamily="66" charset="-78"/>
              </a:rPr>
              <a:t>etc</a:t>
            </a:r>
            <a:r>
              <a:rPr lang="en-US" sz="4000" dirty="0" smtClean="0">
                <a:latin typeface="Arabic Typesetting" pitchFamily="66" charset="-78"/>
                <a:cs typeface="Arabic Typesetting" pitchFamily="66" charset="-78"/>
              </a:rPr>
              <a:t> )  </a:t>
            </a:r>
          </a:p>
          <a:p>
            <a:pPr algn="just" rtl="0"/>
            <a:r>
              <a:rPr lang="en-US" sz="4000" dirty="0" smtClean="0">
                <a:latin typeface="Arabic Typesetting" pitchFamily="66" charset="-78"/>
                <a:cs typeface="Arabic Typesetting" pitchFamily="66" charset="-78"/>
              </a:rPr>
              <a:t>Some of the heavy metals participate in the generation of free radicals </a:t>
            </a:r>
            <a:r>
              <a:rPr lang="en-GB" sz="4000" dirty="0" smtClean="0">
                <a:latin typeface="Arabic Typesetting" pitchFamily="66" charset="-78"/>
                <a:cs typeface="Arabic Typesetting" pitchFamily="66" charset="-78"/>
              </a:rPr>
              <a:t>through Fenton chemistry .</a:t>
            </a:r>
            <a:endParaRPr lang="ar-SA" sz="40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4</a:t>
            </a:fld>
            <a:endParaRPr lang="ar-SA" dirty="0"/>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9024" y="548680"/>
            <a:ext cx="8245424" cy="5509200"/>
          </a:xfrm>
          <a:prstGeom prst="rect">
            <a:avLst/>
          </a:prstGeom>
        </p:spPr>
        <p:txBody>
          <a:bodyPr wrap="square">
            <a:spAutoFit/>
          </a:bodyPr>
          <a:lstStyle/>
          <a:p>
            <a:pPr algn="just" rtl="0"/>
            <a:r>
              <a:rPr lang="en-GB" sz="3200" u="sng" dirty="0" smtClean="0">
                <a:solidFill>
                  <a:srgbClr val="FF0000"/>
                </a:solidFill>
                <a:latin typeface="Arabic Typesetting" pitchFamily="66" charset="-78"/>
                <a:cs typeface="Arabic Typesetting" pitchFamily="66" charset="-78"/>
              </a:rPr>
              <a:t>REDUCTION – OXIDATION </a:t>
            </a:r>
            <a:r>
              <a:rPr lang="en-US" sz="3200" u="sng" dirty="0" smtClean="0">
                <a:solidFill>
                  <a:srgbClr val="FF0000"/>
                </a:solidFill>
                <a:latin typeface="Arabic Typesetting" pitchFamily="66" charset="-78"/>
                <a:cs typeface="Arabic Typesetting" pitchFamily="66" charset="-78"/>
              </a:rPr>
              <a:t>  :</a:t>
            </a:r>
          </a:p>
          <a:p>
            <a:pPr algn="just" rtl="0"/>
            <a:endParaRPr lang="en-GB" sz="3200" u="sng" dirty="0" smtClean="0">
              <a:solidFill>
                <a:srgbClr val="FF0000"/>
              </a:solidFill>
              <a:latin typeface="Arabic Typesetting" pitchFamily="66" charset="-78"/>
              <a:cs typeface="Arabic Typesetting" pitchFamily="66" charset="-78"/>
            </a:endParaRPr>
          </a:p>
          <a:p>
            <a:pPr marL="457200" indent="-457200" algn="just" rtl="0">
              <a:buFont typeface="Wingdings" pitchFamily="2" charset="2"/>
              <a:buChar char="Ø"/>
            </a:pPr>
            <a:r>
              <a:rPr lang="en-US" sz="3200" dirty="0" smtClean="0">
                <a:latin typeface="Arabic Typesetting" pitchFamily="66" charset="-78"/>
                <a:cs typeface="Arabic Typesetting" pitchFamily="66" charset="-78"/>
              </a:rPr>
              <a:t>Reduction – oxidation ( </a:t>
            </a:r>
            <a:r>
              <a:rPr lang="en-US" sz="3200" i="1" dirty="0" smtClean="0">
                <a:latin typeface="Arabic Typesetting" pitchFamily="66" charset="-78"/>
                <a:cs typeface="Arabic Typesetting" pitchFamily="66" charset="-78"/>
              </a:rPr>
              <a:t>redox ) reactions involve the movement of electrons </a:t>
            </a:r>
            <a:r>
              <a:rPr lang="en-US" sz="3200" dirty="0" smtClean="0">
                <a:latin typeface="Arabic Typesetting" pitchFamily="66" charset="-78"/>
                <a:cs typeface="Arabic Typesetting" pitchFamily="66" charset="-78"/>
              </a:rPr>
              <a:t>from one atom or molecule to another, and actually comprise two dependent reactions : reduction and oxidation. </a:t>
            </a:r>
            <a:endParaRPr lang="en-US" sz="3200" dirty="0">
              <a:latin typeface="Arabic Typesetting" pitchFamily="66" charset="-78"/>
              <a:cs typeface="Arabic Typesetting" pitchFamily="66" charset="-78"/>
            </a:endParaRPr>
          </a:p>
          <a:p>
            <a:pPr marL="457200" indent="-457200" algn="just" rtl="0">
              <a:buFont typeface="Wingdings" pitchFamily="2" charset="2"/>
              <a:buChar char="Ø"/>
            </a:pPr>
            <a:r>
              <a:rPr lang="en-US" sz="3200" i="1" dirty="0" smtClean="0">
                <a:latin typeface="Arabic Typesetting" pitchFamily="66" charset="-78"/>
                <a:cs typeface="Arabic Typesetting" pitchFamily="66" charset="-78"/>
              </a:rPr>
              <a:t>Reduction is the gain of </a:t>
            </a:r>
            <a:r>
              <a:rPr lang="en-US" sz="3200" dirty="0" smtClean="0">
                <a:latin typeface="Arabic Typesetting" pitchFamily="66" charset="-78"/>
                <a:cs typeface="Arabic Typesetting" pitchFamily="66" charset="-78"/>
              </a:rPr>
              <a:t>electrons by an atom that is thereby </a:t>
            </a:r>
            <a:r>
              <a:rPr lang="en-US" sz="3200" i="1" dirty="0" smtClean="0">
                <a:latin typeface="Arabic Typesetting" pitchFamily="66" charset="-78"/>
                <a:cs typeface="Arabic Typesetting" pitchFamily="66" charset="-78"/>
              </a:rPr>
              <a:t>reduced . The electrons derive from </a:t>
            </a:r>
            <a:r>
              <a:rPr lang="en-US" sz="3200" dirty="0" smtClean="0">
                <a:latin typeface="Arabic Typesetting" pitchFamily="66" charset="-78"/>
                <a:cs typeface="Arabic Typesetting" pitchFamily="66" charset="-78"/>
              </a:rPr>
              <a:t>a </a:t>
            </a:r>
            <a:r>
              <a:rPr lang="en-US" sz="3200" i="1" dirty="0" smtClean="0">
                <a:latin typeface="Arabic Typesetting" pitchFamily="66" charset="-78"/>
                <a:cs typeface="Arabic Typesetting" pitchFamily="66" charset="-78"/>
              </a:rPr>
              <a:t>reducing agent , which in the process becomes oxidized .</a:t>
            </a:r>
          </a:p>
          <a:p>
            <a:pPr marL="457200" indent="-457200" algn="just" rtl="0">
              <a:buFont typeface="Wingdings" pitchFamily="2" charset="2"/>
              <a:buChar char="Ø"/>
            </a:pPr>
            <a:r>
              <a:rPr lang="en-US" sz="3200" i="1" dirty="0" smtClean="0">
                <a:latin typeface="Arabic Typesetting" pitchFamily="66" charset="-78"/>
                <a:cs typeface="Arabic Typesetting" pitchFamily="66" charset="-78"/>
              </a:rPr>
              <a:t>Oxidation is </a:t>
            </a:r>
            <a:r>
              <a:rPr lang="en-US" sz="3200" dirty="0" smtClean="0">
                <a:latin typeface="Arabic Typesetting" pitchFamily="66" charset="-78"/>
                <a:cs typeface="Arabic Typesetting" pitchFamily="66" charset="-78"/>
              </a:rPr>
              <a:t>the loss of electrons from an atom, which is, accordingly, </a:t>
            </a:r>
            <a:r>
              <a:rPr lang="en-US" sz="3200" i="1" dirty="0" smtClean="0">
                <a:latin typeface="Arabic Typesetting" pitchFamily="66" charset="-78"/>
                <a:cs typeface="Arabic Typesetting" pitchFamily="66" charset="-78"/>
              </a:rPr>
              <a:t>oxidized . An oxidizing agent accepts electrons and, in the process, is reduced.</a:t>
            </a: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5</a:t>
            </a:fld>
            <a:endParaRPr lang="ar-SA"/>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196752"/>
            <a:ext cx="8136904" cy="2554545"/>
          </a:xfrm>
          <a:prstGeom prst="rect">
            <a:avLst/>
          </a:prstGeom>
        </p:spPr>
        <p:txBody>
          <a:bodyPr wrap="square">
            <a:spAutoFit/>
          </a:bodyPr>
          <a:lstStyle/>
          <a:p>
            <a:pPr algn="just" rtl="0"/>
            <a:r>
              <a:rPr lang="en-GB" sz="3200" dirty="0" smtClean="0">
                <a:solidFill>
                  <a:srgbClr val="C00000"/>
                </a:solidFill>
                <a:latin typeface="Arabic Typesetting" pitchFamily="66" charset="-78"/>
                <a:cs typeface="Arabic Typesetting" pitchFamily="66" charset="-78"/>
              </a:rPr>
              <a:t>The implications of </a:t>
            </a:r>
            <a:r>
              <a:rPr lang="en-US" sz="3200" dirty="0" smtClean="0">
                <a:solidFill>
                  <a:srgbClr val="C00000"/>
                </a:solidFill>
                <a:latin typeface="Arabic Typesetting" pitchFamily="66" charset="-78"/>
                <a:cs typeface="Arabic Typesetting" pitchFamily="66" charset="-78"/>
              </a:rPr>
              <a:t>redox chemistry for medical toxicology are profound, for example : </a:t>
            </a:r>
          </a:p>
          <a:p>
            <a:pPr marL="457200" indent="-457200" algn="just" rtl="0">
              <a:buFontTx/>
              <a:buChar char="-"/>
            </a:pPr>
            <a:r>
              <a:rPr lang="en-US" sz="3200" dirty="0" smtClean="0">
                <a:latin typeface="Arabic Typesetting" pitchFamily="66" charset="-78"/>
                <a:cs typeface="Arabic Typesetting" pitchFamily="66" charset="-78"/>
              </a:rPr>
              <a:t>The oxidation of ferrous (Fe 2+ ) to ferric (Fe 3+ ) iron within the hemoglobin molecule creates the dysfunctional methemoglobin molecule.</a:t>
            </a:r>
            <a:endParaRPr lang="ar-SA" sz="3200" dirty="0">
              <a:latin typeface="Arabic Typesetting" pitchFamily="66" charset="-78"/>
              <a:cs typeface="Arabic Typesetting" pitchFamily="66" charset="-78"/>
            </a:endParaRPr>
          </a:p>
        </p:txBody>
      </p:sp>
      <p:sp>
        <p:nvSpPr>
          <p:cNvPr id="3" name="مستطيل 2"/>
          <p:cNvSpPr/>
          <p:nvPr/>
        </p:nvSpPr>
        <p:spPr>
          <a:xfrm>
            <a:off x="467544" y="3861048"/>
            <a:ext cx="7920880" cy="1569660"/>
          </a:xfrm>
          <a:prstGeom prst="rect">
            <a:avLst/>
          </a:prstGeom>
        </p:spPr>
        <p:txBody>
          <a:bodyPr wrap="square">
            <a:spAutoFit/>
          </a:bodyPr>
          <a:lstStyle/>
          <a:p>
            <a:pPr marL="457200" indent="-457200" algn="just" rtl="0">
              <a:buFontTx/>
              <a:buChar char="-"/>
            </a:pPr>
            <a:r>
              <a:rPr lang="en-US" sz="3200" dirty="0" smtClean="0">
                <a:latin typeface="Arabic Typesetting" pitchFamily="66" charset="-78"/>
                <a:cs typeface="Arabic Typesetting" pitchFamily="66" charset="-78"/>
              </a:rPr>
              <a:t>Elemental lead and mercury are both intrinsically harmless metals, but when oxidized to their cationic forms both produce devastating </a:t>
            </a:r>
            <a:r>
              <a:rPr lang="en-GB" sz="3200" dirty="0" smtClean="0">
                <a:latin typeface="Arabic Typesetting" pitchFamily="66" charset="-78"/>
                <a:cs typeface="Arabic Typesetting" pitchFamily="66" charset="-78"/>
              </a:rPr>
              <a:t>clinical effects.</a:t>
            </a:r>
            <a:endParaRPr lang="ar-SA" sz="3200" dirty="0">
              <a:latin typeface="Arabic Typesetting" pitchFamily="66" charset="-78"/>
              <a:cs typeface="Arabic Typesetting" pitchFamily="66" charset="-78"/>
            </a:endParaRPr>
          </a:p>
        </p:txBody>
      </p:sp>
      <p:sp>
        <p:nvSpPr>
          <p:cNvPr id="4" name="عنصر نائب لرقم الشريحة 3"/>
          <p:cNvSpPr>
            <a:spLocks noGrp="1"/>
          </p:cNvSpPr>
          <p:nvPr>
            <p:ph type="sldNum" sz="quarter" idx="12"/>
          </p:nvPr>
        </p:nvSpPr>
        <p:spPr/>
        <p:txBody>
          <a:bodyPr/>
          <a:lstStyle/>
          <a:p>
            <a:fld id="{BE60D4E8-8F12-47C4-A780-EE9F29410826}" type="slidenum">
              <a:rPr lang="ar-SA" smtClean="0"/>
              <a:pPr/>
              <a:t>6</a:t>
            </a:fld>
            <a:endParaRPr lang="ar-SA"/>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2070" y="260648"/>
            <a:ext cx="8372378" cy="5632311"/>
          </a:xfrm>
          <a:prstGeom prst="rect">
            <a:avLst/>
          </a:prstGeom>
        </p:spPr>
        <p:txBody>
          <a:bodyPr wrap="square">
            <a:spAutoFit/>
          </a:bodyPr>
          <a:lstStyle/>
          <a:p>
            <a:pPr algn="just" rtl="0"/>
            <a:r>
              <a:rPr lang="en-US" sz="3600" b="1" u="sng" dirty="0" smtClean="0">
                <a:solidFill>
                  <a:srgbClr val="FF0000"/>
                </a:solidFill>
                <a:latin typeface="Arabic Typesetting" pitchFamily="66" charset="-78"/>
                <a:cs typeface="Arabic Typesetting" pitchFamily="66" charset="-78"/>
              </a:rPr>
              <a:t>Reactive Oxygen Species </a:t>
            </a:r>
          </a:p>
          <a:p>
            <a:pPr algn="just" rtl="0"/>
            <a:r>
              <a:rPr lang="en-US" sz="3600" dirty="0" smtClean="0">
                <a:latin typeface="Arabic Typesetting" pitchFamily="66" charset="-78"/>
                <a:cs typeface="Arabic Typesetting" pitchFamily="66" charset="-78"/>
              </a:rPr>
              <a:t>Free radicals are reactive molecules that contain one or more unpaired electrons and are typically neutral but may be anionic or cationic. However, because certain toxicologically important reactive molecules do not contain unpaired electrons, such as hydrogen peroxide (H2O2 ) and ozone (O3 ), the term </a:t>
            </a:r>
            <a:r>
              <a:rPr lang="en-US" sz="3600" i="1" dirty="0" smtClean="0">
                <a:latin typeface="Arabic Typesetting" pitchFamily="66" charset="-78"/>
                <a:cs typeface="Arabic Typesetting" pitchFamily="66" charset="-78"/>
              </a:rPr>
              <a:t>reactive species </a:t>
            </a:r>
            <a:r>
              <a:rPr lang="en-US" sz="3600" dirty="0" smtClean="0">
                <a:latin typeface="Arabic Typesetting" pitchFamily="66" charset="-78"/>
                <a:cs typeface="Arabic Typesetting" pitchFamily="66" charset="-78"/>
              </a:rPr>
              <a:t>is preferred. </a:t>
            </a:r>
          </a:p>
          <a:p>
            <a:pPr algn="just" rtl="0"/>
            <a:r>
              <a:rPr lang="en-US" sz="3600" dirty="0" smtClean="0">
                <a:latin typeface="Arabic Typesetting" pitchFamily="66" charset="-78"/>
                <a:cs typeface="Arabic Typesetting" pitchFamily="66" charset="-78"/>
              </a:rPr>
              <a:t>The reactivity of these molecules directly relates to their attempts to fill their outermost orbitals by receiving an electron; the result is </a:t>
            </a:r>
            <a:r>
              <a:rPr lang="en-US" sz="3600" i="1" dirty="0" smtClean="0">
                <a:solidFill>
                  <a:srgbClr val="C00000"/>
                </a:solidFill>
                <a:latin typeface="Arabic Typesetting" pitchFamily="66" charset="-78"/>
                <a:cs typeface="Arabic Typesetting" pitchFamily="66" charset="-78"/>
              </a:rPr>
              <a:t>oxidative stress on the biologic system.</a:t>
            </a:r>
            <a:endParaRPr lang="ar-SA" sz="3600" dirty="0">
              <a:solidFill>
                <a:srgbClr val="C00000"/>
              </a:solidFill>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7</a:t>
            </a:fld>
            <a:endParaRPr lang="ar-SA" dirty="0"/>
          </a:p>
        </p:txBody>
      </p:sp>
    </p:spTree>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92696"/>
            <a:ext cx="8280920" cy="4524315"/>
          </a:xfrm>
          <a:prstGeom prst="rect">
            <a:avLst/>
          </a:prstGeom>
        </p:spPr>
        <p:txBody>
          <a:bodyPr wrap="square">
            <a:spAutoFit/>
          </a:bodyPr>
          <a:lstStyle/>
          <a:p>
            <a:pPr algn="just" rtl="0"/>
            <a:r>
              <a:rPr lang="en-US" sz="3600" dirty="0" smtClean="0">
                <a:latin typeface="Arabic Typesetting" pitchFamily="66" charset="-78"/>
                <a:cs typeface="Arabic Typesetting" pitchFamily="66" charset="-78"/>
              </a:rPr>
              <a:t>Reactive species are continually generated as a consequence of endogenous metabolism and there is an efficient system for their control. Under conditions of either excessive endogenous generation or exposure to exogenous reactive species, the physiologic defense against these toxic products is overwhelmed. When this occurs, reactive species induce direct cellular damage as well as initiate a cascade of oxidative reactions that perpetuate the toxic damage.</a:t>
            </a:r>
            <a:endParaRPr lang="ar-SA" sz="3600" dirty="0">
              <a:latin typeface="Arabic Typesetting" pitchFamily="66" charset="-78"/>
              <a:cs typeface="Arabic Typesetting" pitchFamily="66" charset="-78"/>
            </a:endParaRPr>
          </a:p>
        </p:txBody>
      </p:sp>
      <p:sp>
        <p:nvSpPr>
          <p:cNvPr id="3" name="عنصر نائب لرقم الشريحة 2"/>
          <p:cNvSpPr>
            <a:spLocks noGrp="1"/>
          </p:cNvSpPr>
          <p:nvPr>
            <p:ph type="sldNum" sz="quarter" idx="12"/>
          </p:nvPr>
        </p:nvSpPr>
        <p:spPr/>
        <p:txBody>
          <a:bodyPr/>
          <a:lstStyle/>
          <a:p>
            <a:fld id="{BE60D4E8-8F12-47C4-A780-EE9F29410826}" type="slidenum">
              <a:rPr lang="ar-SA" smtClean="0"/>
              <a:pPr/>
              <a:t>8</a:t>
            </a:fld>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835696" y="556816"/>
            <a:ext cx="4896544" cy="5184576"/>
          </a:xfrm>
          <a:prstGeom prst="rect">
            <a:avLst/>
          </a:prstGeom>
          <a:noFill/>
          <a:ln w="9525">
            <a:noFill/>
            <a:miter lim="800000"/>
            <a:headEnd/>
            <a:tailEnd/>
          </a:ln>
        </p:spPr>
      </p:pic>
      <p:sp>
        <p:nvSpPr>
          <p:cNvPr id="3" name="عنصر نائب لرقم الشريحة 2"/>
          <p:cNvSpPr>
            <a:spLocks noGrp="1"/>
          </p:cNvSpPr>
          <p:nvPr>
            <p:ph type="sldNum" sz="quarter" idx="12"/>
          </p:nvPr>
        </p:nvSpPr>
        <p:spPr/>
        <p:txBody>
          <a:bodyPr/>
          <a:lstStyle/>
          <a:p>
            <a:fld id="{BE60D4E8-8F12-47C4-A780-EE9F29410826}" type="slidenum">
              <a:rPr lang="ar-SA" smtClean="0"/>
              <a:pPr/>
              <a:t>9</a:t>
            </a:fld>
            <a:endParaRPr lang="ar-SA"/>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عنصري">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2496</TotalTime>
  <Words>2905</Words>
  <Application>Microsoft Office PowerPoint</Application>
  <PresentationFormat>عرض على الشاشة (3:4)‏</PresentationFormat>
  <Paragraphs>122</Paragraphs>
  <Slides>37</Slides>
  <Notes>0</Notes>
  <HiddenSlides>0</HiddenSlides>
  <MMClips>0</MMClips>
  <ScaleCrop>false</ScaleCrop>
  <HeadingPairs>
    <vt:vector size="4" baseType="variant">
      <vt:variant>
        <vt:lpstr>سمة</vt:lpstr>
      </vt:variant>
      <vt:variant>
        <vt:i4>1</vt:i4>
      </vt:variant>
      <vt:variant>
        <vt:lpstr>عناوين الشرائح</vt:lpstr>
      </vt:variant>
      <vt:variant>
        <vt:i4>37</vt:i4>
      </vt:variant>
    </vt:vector>
  </HeadingPairs>
  <TitlesOfParts>
    <vt:vector size="38" baseType="lpstr">
      <vt:lpstr>مشربية</vt:lpstr>
      <vt:lpstr>Chemical and biochemical   principles of toxicity  dr.afrah  leCTURE 2</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and biochemical principles of toxicity</dc:title>
  <dc:creator>Dr. Alaa Kamel</dc:creator>
  <cp:lastModifiedBy>ALI SAHIUNY</cp:lastModifiedBy>
  <cp:revision>171</cp:revision>
  <cp:lastPrinted>2019-03-02T06:48:22Z</cp:lastPrinted>
  <dcterms:created xsi:type="dcterms:W3CDTF">2018-03-11T07:18:47Z</dcterms:created>
  <dcterms:modified xsi:type="dcterms:W3CDTF">2023-12-24T20:40:22Z</dcterms:modified>
</cp:coreProperties>
</file>