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76" r:id="rId2"/>
    <p:sldId id="256" r:id="rId3"/>
    <p:sldId id="272" r:id="rId4"/>
    <p:sldId id="257" r:id="rId5"/>
    <p:sldId id="258" r:id="rId6"/>
    <p:sldId id="259" r:id="rId7"/>
    <p:sldId id="260" r:id="rId8"/>
    <p:sldId id="261" r:id="rId9"/>
    <p:sldId id="277" r:id="rId10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60"/>
    <p:restoredTop sz="87027" autoAdjust="0"/>
  </p:normalViewPr>
  <p:slideViewPr>
    <p:cSldViewPr snapToGrid="0">
      <p:cViewPr>
        <p:scale>
          <a:sx n="100" d="100"/>
          <a:sy n="100" d="100"/>
        </p:scale>
        <p:origin x="-120" y="79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FA7A178-AA2B-43BB-AE36-2AEDD19D1911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34BFDF9-2A4B-4FF4-86EB-9859ECB8F2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1333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 rtl="0" eaLnBrk="1" latinLnBrk="0" hangingPunct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BFDF9-2A4B-4FF4-86EB-9859ECB8F2DB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53241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181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261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090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596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14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656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565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059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729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916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2088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0FA71-27F8-47AB-845C-176887251C8A}" type="datetimeFigureOut">
              <a:rPr lang="ar-IQ" smtClean="0"/>
              <a:t>15/06/1443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62FB7-E122-4E20-AA60-5D88945808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980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898357"/>
            <a:ext cx="12004431" cy="472872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The digestive </a:t>
            </a:r>
            <a:r>
              <a:rPr lang="en-US" sz="5400" b="1" dirty="0" smtClean="0">
                <a:solidFill>
                  <a:srgbClr val="C00000"/>
                </a:solidFill>
              </a:rPr>
              <a:t>system</a:t>
            </a:r>
            <a:r>
              <a:rPr lang="ar-SA" sz="5400" b="1" dirty="0" smtClean="0">
                <a:solidFill>
                  <a:srgbClr val="C00000"/>
                </a:solidFill>
              </a:rPr>
              <a:t/>
            </a:r>
            <a:br>
              <a:rPr lang="ar-SA" sz="5400" b="1" dirty="0" smtClean="0">
                <a:solidFill>
                  <a:srgbClr val="C00000"/>
                </a:solidFill>
              </a:rPr>
            </a:br>
            <a:r>
              <a:rPr lang="en-US" sz="5400" b="1" dirty="0" smtClean="0">
                <a:solidFill>
                  <a:srgbClr val="C00000"/>
                </a:solidFill>
              </a:rPr>
              <a:t> </a:t>
            </a:r>
            <a:r>
              <a:rPr lang="en-US" sz="5400" b="1" dirty="0">
                <a:solidFill>
                  <a:srgbClr val="C00000"/>
                </a:solidFill>
              </a:rPr>
              <a:t/>
            </a:r>
            <a:br>
              <a:rPr lang="en-US" sz="5400" b="1" dirty="0">
                <a:solidFill>
                  <a:srgbClr val="C00000"/>
                </a:solidFill>
              </a:rPr>
            </a:br>
            <a:r>
              <a:rPr lang="fr-FR" sz="5400" b="1" dirty="0">
                <a:solidFill>
                  <a:schemeClr val="tx2"/>
                </a:solidFill>
              </a:rPr>
              <a:t/>
            </a:r>
            <a:br>
              <a:rPr lang="fr-FR" sz="5400" b="1" dirty="0">
                <a:solidFill>
                  <a:schemeClr val="tx2"/>
                </a:solidFill>
              </a:rPr>
            </a:b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94299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4426" y="350715"/>
            <a:ext cx="9144000" cy="1805354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digestive system: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156069"/>
            <a:ext cx="12052852" cy="286140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charset="0"/>
                <a:ea typeface="Arial" charset="0"/>
                <a:cs typeface="Arial" charset="0"/>
              </a:rPr>
              <a:t>The digestive system is composed of a continuous tract beginning with the oral cavity and ending at the anus. </a:t>
            </a:r>
            <a:endParaRPr lang="ar-SA" sz="32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sz="3200" b="1" dirty="0" smtClean="0">
                <a:latin typeface="Arial" charset="0"/>
                <a:ea typeface="Arial" charset="0"/>
                <a:cs typeface="Arial" charset="0"/>
              </a:rPr>
              <a:t>This </a:t>
            </a:r>
            <a:r>
              <a:rPr lang="en-US" sz="3200" b="1" dirty="0">
                <a:latin typeface="Arial" charset="0"/>
                <a:ea typeface="Arial" charset="0"/>
                <a:cs typeface="Arial" charset="0"/>
              </a:rPr>
              <a:t>tract, called the alimentary canal or the </a:t>
            </a:r>
            <a:r>
              <a:rPr lang="en-US" sz="3200" b="1" smtClean="0">
                <a:latin typeface="Arial" charset="0"/>
                <a:ea typeface="Arial" charset="0"/>
                <a:cs typeface="Arial" charset="0"/>
              </a:rPr>
              <a:t>gastrointestinal tract </a:t>
            </a:r>
            <a:r>
              <a:rPr lang="en-US" sz="3200" b="1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3200" b="1" dirty="0" smtClean="0">
                <a:latin typeface="Arial" charset="0"/>
                <a:ea typeface="Arial" charset="0"/>
                <a:cs typeface="Arial" charset="0"/>
              </a:rPr>
              <a:t>GIT), </a:t>
            </a:r>
            <a:r>
              <a:rPr lang="en-US" sz="3200" b="1" dirty="0">
                <a:latin typeface="Arial" charset="0"/>
                <a:ea typeface="Arial" charset="0"/>
                <a:cs typeface="Arial" charset="0"/>
              </a:rPr>
              <a:t>is completed by accessory organs</a:t>
            </a:r>
            <a:r>
              <a:rPr lang="en-US" sz="3200" b="1">
                <a:latin typeface="Arial" charset="0"/>
                <a:ea typeface="Arial" charset="0"/>
                <a:cs typeface="Arial" charset="0"/>
              </a:rPr>
              <a:t>. </a:t>
            </a:r>
            <a:endParaRPr lang="ar-IQ" sz="32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86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364" y="743077"/>
            <a:ext cx="6642847" cy="637866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5309627" cy="573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3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494974"/>
              </p:ext>
            </p:extLst>
          </p:nvPr>
        </p:nvGraphicFramePr>
        <p:xfrm>
          <a:off x="0" y="0"/>
          <a:ext cx="12046226" cy="777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6429"/>
                <a:gridCol w="6379797"/>
              </a:tblGrid>
              <a:tr h="386186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Word element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Refers to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abdomin</a:t>
                      </a:r>
                      <a:r>
                        <a:rPr lang="en-US" sz="2000" b="1" dirty="0">
                          <a:effectLst/>
                        </a:rPr>
                        <a:t>/o, </a:t>
                      </a:r>
                      <a:r>
                        <a:rPr lang="en-US" sz="2000" b="1" dirty="0" err="1">
                          <a:effectLst/>
                        </a:rPr>
                        <a:t>lapar</a:t>
                      </a:r>
                      <a:r>
                        <a:rPr lang="en-US" sz="2000" b="1" dirty="0">
                          <a:effectLst/>
                        </a:rPr>
                        <a:t>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abdomen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bucc</a:t>
                      </a:r>
                      <a:r>
                        <a:rPr lang="en-US" sz="2000" b="1" dirty="0">
                          <a:effectLst/>
                        </a:rPr>
                        <a:t>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cheek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chol</a:t>
                      </a:r>
                      <a:r>
                        <a:rPr lang="en-US" sz="2000" b="1" dirty="0">
                          <a:effectLst/>
                        </a:rPr>
                        <a:t>/</a:t>
                      </a:r>
                      <a:r>
                        <a:rPr lang="en-US" sz="2000" b="1" dirty="0" err="1">
                          <a:effectLst/>
                        </a:rPr>
                        <a:t>e,chol</a:t>
                      </a:r>
                      <a:r>
                        <a:rPr lang="en-US" sz="2000" b="1" dirty="0">
                          <a:effectLst/>
                        </a:rPr>
                        <a:t>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bile, gall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cholecyst</a:t>
                      </a:r>
                      <a:r>
                        <a:rPr lang="en-US" sz="2000" b="1" dirty="0">
                          <a:effectLst/>
                        </a:rPr>
                        <a:t>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gallbladder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col/o, colon/o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colon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-emesis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vomit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enter/o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intestine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gastr</a:t>
                      </a:r>
                      <a:r>
                        <a:rPr lang="en-US" sz="2000" b="1" dirty="0">
                          <a:effectLst/>
                        </a:rPr>
                        <a:t>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  <a:tab pos="107378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stomach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gingiv</a:t>
                      </a:r>
                      <a:r>
                        <a:rPr lang="en-US" sz="2000" b="1" dirty="0">
                          <a:effectLst/>
                        </a:rPr>
                        <a:t>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  <a:tab pos="107378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gums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hepat</a:t>
                      </a:r>
                      <a:r>
                        <a:rPr lang="en-US" sz="2000" b="1" dirty="0">
                          <a:effectLst/>
                        </a:rPr>
                        <a:t>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  <a:tab pos="107378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liver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-</a:t>
                      </a:r>
                      <a:r>
                        <a:rPr lang="en-US" sz="2000" b="1" dirty="0" err="1">
                          <a:effectLst/>
                        </a:rPr>
                        <a:t>lith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  <a:tab pos="107378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stone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-</a:t>
                      </a:r>
                      <a:r>
                        <a:rPr lang="en-US" sz="2000" b="1" dirty="0" err="1">
                          <a:effectLst/>
                        </a:rPr>
                        <a:t>pepsia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  <a:tab pos="107378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digestion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-</a:t>
                      </a:r>
                      <a:r>
                        <a:rPr lang="en-US" sz="2000" b="1" dirty="0" err="1">
                          <a:effectLst/>
                        </a:rPr>
                        <a:t>phagia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  <a:tab pos="107378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eat or swallow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proct</a:t>
                      </a:r>
                      <a:r>
                        <a:rPr lang="en-US" sz="2000" b="1" dirty="0">
                          <a:effectLst/>
                        </a:rPr>
                        <a:t>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  <a:tab pos="107378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anus and rectum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sial</a:t>
                      </a:r>
                      <a:r>
                        <a:rPr lang="en-US" sz="2000" b="1" dirty="0">
                          <a:effectLst/>
                        </a:rPr>
                        <a:t>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  <a:tab pos="107378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salivary glands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  <a:tr h="40732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stomat</a:t>
                      </a:r>
                      <a:r>
                        <a:rPr lang="en-US" sz="2000" b="1" dirty="0">
                          <a:effectLst/>
                        </a:rPr>
                        <a:t>/o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  <a:tab pos="107378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mouth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49" marR="5484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73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148" y="0"/>
            <a:ext cx="11887200" cy="6176964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sz="3400" b="1" u="sng" dirty="0">
                <a:solidFill>
                  <a:srgbClr val="C00000"/>
                </a:solidFill>
                <a:cs typeface="+mj-cs"/>
              </a:rPr>
              <a:t>The upper tract</a:t>
            </a:r>
            <a:r>
              <a:rPr lang="en-US" sz="3400" b="1" dirty="0">
                <a:solidFill>
                  <a:srgbClr val="C00000"/>
                </a:solidFill>
                <a:cs typeface="+mj-cs"/>
              </a:rPr>
              <a:t>:</a:t>
            </a:r>
          </a:p>
          <a:p>
            <a:pPr marL="0" indent="0" algn="l">
              <a:buNone/>
            </a:pPr>
            <a:r>
              <a:rPr lang="en-US" sz="3300" b="1" dirty="0">
                <a:cs typeface="+mj-cs"/>
              </a:rPr>
              <a:t>The upper GI tract consists of the mouth, pharynx, esophagus and the stomach. The stomach is composed of four parts: the fundus, the cardia, the body, and the antrum</a:t>
            </a:r>
          </a:p>
          <a:p>
            <a:pPr marL="0" indent="0" algn="l">
              <a:buNone/>
            </a:pPr>
            <a:r>
              <a:rPr lang="en-US" sz="3300" b="1" dirty="0">
                <a:cs typeface="+mj-cs"/>
              </a:rPr>
              <a:t>The sphincter between the esophagus and stomach is called the cardiac sphincter. The sphincter between the stomach and duodenum is called the pyloric sphincter.</a:t>
            </a:r>
          </a:p>
          <a:p>
            <a:pPr marL="0" indent="0" algn="l">
              <a:buNone/>
            </a:pPr>
            <a:r>
              <a:rPr lang="en-US" b="1" dirty="0">
                <a:cs typeface="+mj-cs"/>
              </a:rPr>
              <a:t> </a:t>
            </a:r>
          </a:p>
          <a:p>
            <a:pPr marL="0" indent="0" algn="l">
              <a:buNone/>
            </a:pPr>
            <a:r>
              <a:rPr lang="en-US" sz="3400" b="1" u="sng" dirty="0">
                <a:solidFill>
                  <a:srgbClr val="C00000"/>
                </a:solidFill>
                <a:cs typeface="+mj-cs"/>
              </a:rPr>
              <a:t>The lower GI tract:</a:t>
            </a:r>
          </a:p>
          <a:p>
            <a:pPr marL="0" indent="0" algn="l">
              <a:buNone/>
            </a:pPr>
            <a:r>
              <a:rPr lang="en-US" sz="3100" b="1" dirty="0">
                <a:cs typeface="+mj-cs"/>
              </a:rPr>
              <a:t>The lower GI tract consists of the intestines and the anus. The small intestine is divided into three parts: the duodenum, jejunum, and ileum.</a:t>
            </a:r>
          </a:p>
          <a:p>
            <a:pPr marL="0" indent="0" algn="l">
              <a:buNone/>
            </a:pPr>
            <a:r>
              <a:rPr lang="en-US" sz="3100" b="1" dirty="0">
                <a:cs typeface="+mj-cs"/>
              </a:rPr>
              <a:t>The large intestine divided into three parts: the cecum, colon and rectum.  (the colon is divided into four parts: the ascending colon, transverse colon, descending colon and sigmoid colon.</a:t>
            </a:r>
          </a:p>
          <a:p>
            <a:pPr marL="0" indent="0" algn="l">
              <a:buNone/>
            </a:pPr>
            <a:r>
              <a:rPr lang="en-US" sz="3100" b="1" dirty="0">
                <a:cs typeface="+mj-cs"/>
              </a:rPr>
              <a:t>The sphincter that controls the flow from the ileum to the cecum is called the </a:t>
            </a:r>
            <a:r>
              <a:rPr lang="en-US" sz="3100" b="1" dirty="0" err="1">
                <a:cs typeface="+mj-cs"/>
              </a:rPr>
              <a:t>ileoceccal</a:t>
            </a:r>
            <a:r>
              <a:rPr lang="en-US" sz="3100" b="1" dirty="0">
                <a:cs typeface="+mj-cs"/>
              </a:rPr>
              <a:t> sphincter.</a:t>
            </a:r>
          </a:p>
          <a:p>
            <a:pPr marL="0" indent="0" algn="l">
              <a:buNone/>
            </a:pPr>
            <a:r>
              <a:rPr lang="en-US" sz="3100" b="1" dirty="0">
                <a:cs typeface="+mj-cs"/>
              </a:rPr>
              <a:t>Attached to the cecum is a blind tube called the vermiform appendix.; the single word appendix is the preferred term. </a:t>
            </a:r>
          </a:p>
          <a:p>
            <a:pPr marL="0" indent="0" algn="l">
              <a:buNone/>
            </a:pPr>
            <a:r>
              <a:rPr lang="en-US" sz="3100" b="1" dirty="0">
                <a:cs typeface="+mj-cs"/>
              </a:rPr>
              <a:t>The operation of the digestive tract has two terms that describe how it moves its contents along from one part to the next</a:t>
            </a:r>
            <a:r>
              <a:rPr lang="en-US" sz="3100" b="1" dirty="0" smtClean="0">
                <a:cs typeface="+mj-cs"/>
              </a:rPr>
              <a:t>:</a:t>
            </a:r>
          </a:p>
          <a:p>
            <a:pPr marL="0" indent="0" algn="l">
              <a:buNone/>
            </a:pPr>
            <a:endParaRPr lang="en-US" b="1" dirty="0">
              <a:cs typeface="+mj-cs"/>
            </a:endParaRPr>
          </a:p>
          <a:p>
            <a:pPr marL="0" indent="0" algn="l">
              <a:buNone/>
            </a:pP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43882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49" y="0"/>
            <a:ext cx="10515600" cy="1325563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b="1" dirty="0"/>
              <a:t>Accessory organs:</a:t>
            </a:r>
            <a:r>
              <a:rPr lang="en-US" dirty="0"/>
              <a:t/>
            </a:r>
            <a:br>
              <a:rPr lang="en-US" dirty="0"/>
            </a:br>
            <a:r>
              <a:rPr lang="en-US" sz="2200" b="1" dirty="0"/>
              <a:t>The accessory organs are </a:t>
            </a:r>
            <a:r>
              <a:rPr lang="en-US" sz="2700" b="1" dirty="0"/>
              <a:t>salivary glands, liver, gallbladder and </a:t>
            </a:r>
            <a:r>
              <a:rPr lang="en-US" sz="2700" b="1" dirty="0" smtClean="0"/>
              <a:t>pancreas</a:t>
            </a:r>
            <a:br>
              <a:rPr lang="en-US" sz="2700" b="1" dirty="0" smtClean="0"/>
            </a:br>
            <a:r>
              <a:rPr lang="en-US" b="1" dirty="0" smtClean="0"/>
              <a:t>Disorders of upper GI Tract:-</a:t>
            </a:r>
            <a:endParaRPr lang="ar-IQ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508645"/>
              </p:ext>
            </p:extLst>
          </p:nvPr>
        </p:nvGraphicFramePr>
        <p:xfrm>
          <a:off x="539749" y="1337564"/>
          <a:ext cx="11074400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0900"/>
                <a:gridCol w="7683500"/>
              </a:tblGrid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Term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smtClean="0">
                          <a:effectLst/>
                        </a:rPr>
                        <a:t>Meaning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>
                          <a:effectLst/>
                        </a:rPr>
                        <a:t>stomatitis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smtClean="0">
                          <a:effectLst/>
                        </a:rPr>
                        <a:t>inflammation of the mouth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>
                          <a:effectLst/>
                        </a:rPr>
                        <a:t>gingivitis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smtClean="0">
                          <a:effectLst/>
                        </a:rPr>
                        <a:t>inflammation of the gums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>
                          <a:effectLst/>
                        </a:rPr>
                        <a:t>*dysphagia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smtClean="0">
                          <a:effectLst/>
                        </a:rPr>
                        <a:t>difficulty in swallowing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>
                          <a:effectLst/>
                        </a:rPr>
                        <a:t>gastric ulcers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smtClean="0">
                          <a:effectLst/>
                        </a:rPr>
                        <a:t>erosion of the gastric mucosa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>
                          <a:effectLst/>
                        </a:rPr>
                        <a:t>GERD (gastroesophageal reflux disease)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smtClean="0">
                          <a:effectLst/>
                        </a:rPr>
                        <a:t>upward flow of the stomach acid into the esophagus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87517" y="4459873"/>
            <a:ext cx="3785092" cy="504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510" algn="r"/>
              </a:tabLst>
            </a:pPr>
            <a:r>
              <a:rPr lang="en-US" sz="2000" b="1" dirty="0" smtClean="0">
                <a:solidFill>
                  <a:srgbClr val="0A09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*</a:t>
            </a:r>
            <a:r>
              <a:rPr lang="en-US" sz="2000" b="1" u="sng" dirty="0" smtClean="0">
                <a:solidFill>
                  <a:srgbClr val="0A09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Note</a:t>
            </a:r>
            <a:r>
              <a:rPr lang="en-US" sz="2000" b="1" dirty="0" smtClean="0">
                <a:solidFill>
                  <a:srgbClr val="0A09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000" b="1" dirty="0" err="1" smtClean="0">
                <a:solidFill>
                  <a:srgbClr val="0A09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dys</a:t>
            </a:r>
            <a:r>
              <a:rPr lang="en-US" sz="2000" b="1" dirty="0" smtClean="0">
                <a:solidFill>
                  <a:srgbClr val="0A09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means difficulty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106755"/>
              </p:ext>
            </p:extLst>
          </p:nvPr>
        </p:nvGraphicFramePr>
        <p:xfrm>
          <a:off x="539750" y="5013871"/>
          <a:ext cx="11074400" cy="1508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5993"/>
                <a:gridCol w="9018407"/>
              </a:tblGrid>
              <a:tr h="382429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200" b="1">
                          <a:effectLst/>
                          <a:cs typeface="+mj-cs"/>
                        </a:rPr>
                        <a:t>Term</a:t>
                      </a:r>
                      <a:endParaRPr lang="en-US" sz="2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200" b="1" dirty="0">
                          <a:effectLst/>
                          <a:cs typeface="+mj-cs"/>
                        </a:rPr>
                        <a:t>Meaning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382429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200" b="1">
                          <a:effectLst/>
                        </a:rPr>
                        <a:t>deglutition</a:t>
                      </a:r>
                      <a:endParaRPr lang="en-US" sz="2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200" b="1" dirty="0">
                          <a:effectLst/>
                        </a:rPr>
                        <a:t>swallowing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2429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200" b="1">
                          <a:effectLst/>
                        </a:rPr>
                        <a:t>peristalsis</a:t>
                      </a:r>
                      <a:endParaRPr lang="en-US" sz="2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200" b="1" dirty="0">
                          <a:effectLst/>
                        </a:rPr>
                        <a:t>wave-like muscular contractions that move food along in the digestive tract. 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2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687" y="146467"/>
            <a:ext cx="10976113" cy="1325563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Disorders of the lower GI tract</a:t>
            </a:r>
            <a:r>
              <a:rPr lang="en-US" sz="2800" b="1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745326"/>
              </p:ext>
            </p:extLst>
          </p:nvPr>
        </p:nvGraphicFramePr>
        <p:xfrm>
          <a:off x="139148" y="1033099"/>
          <a:ext cx="12052852" cy="1830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3470"/>
                <a:gridCol w="8239382"/>
              </a:tblGrid>
              <a:tr h="457935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Term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Meaning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20163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Crohn'sdisease</a:t>
                      </a:r>
                      <a:endParaRPr lang="en-US" sz="2000" b="1" dirty="0">
                        <a:effectLst/>
                      </a:endParaRPr>
                    </a:p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inflammation of the  mucosal lining of the intestine (usually the small intestine)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7935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>
                          <a:effectLst/>
                        </a:rPr>
                        <a:t>appendicitis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inflammation of the appendix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49267" y="2921224"/>
            <a:ext cx="8937063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510" algn="r"/>
              </a:tabLst>
            </a:pPr>
            <a:r>
              <a:rPr lang="en-US" sz="2800" b="1" dirty="0" smtClean="0">
                <a:solidFill>
                  <a:srgbClr val="0A09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Disorders of the accessory organs of the digestive system: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184820"/>
              </p:ext>
            </p:extLst>
          </p:nvPr>
        </p:nvGraphicFramePr>
        <p:xfrm>
          <a:off x="92653" y="3788414"/>
          <a:ext cx="12052853" cy="30148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5136"/>
                <a:gridCol w="8347717"/>
              </a:tblGrid>
              <a:tr h="525113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Term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Meaning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25113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cholelithiasis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presence of stones in the gallbladder or common bile duct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25113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cholecystitis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>
                          <a:effectLst/>
                        </a:rPr>
                        <a:t>inflammation of the gallbladder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25113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jaundice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yellowish cast to the skin, sclera, and mucous membranes caused by bile deposits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25113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>
                          <a:effectLst/>
                        </a:rPr>
                        <a:t>cirrhosis 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chronic disease of the liver in which the liver becomes firm and nodular.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84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39" y="444433"/>
            <a:ext cx="11867322" cy="1141987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sz="3100" b="1" dirty="0">
                <a:latin typeface="Arial" charset="0"/>
                <a:ea typeface="Arial" charset="0"/>
                <a:cs typeface="Arial" charset="0"/>
              </a:rPr>
              <a:t>A few additional conditions, symptoms, or disorders of the digestive system include: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b="1" dirty="0">
                <a:latin typeface="Arial" charset="0"/>
                <a:ea typeface="Arial" charset="0"/>
                <a:cs typeface="Arial" charset="0"/>
              </a:rPr>
            </a:br>
            <a:endParaRPr lang="ar-IQ" b="1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944557"/>
              </p:ext>
            </p:extLst>
          </p:nvPr>
        </p:nvGraphicFramePr>
        <p:xfrm>
          <a:off x="149639" y="1586420"/>
          <a:ext cx="11867322" cy="4937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3915"/>
                <a:gridCol w="8683407"/>
              </a:tblGrid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Term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>
                          <a:effectLst/>
                        </a:rPr>
                        <a:t>Meaning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anorexia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loss of appetite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bulimia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eating disorder characterized by binge eating followed by self-induced vomiting and misuse of laxatives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dyspepsia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impairment of digestion 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diarrhea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frequently loose or watery stools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constipation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decrease in the frequency of bowel movements, difficulty in passing stool and/or hard dry stools.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hemorrhoids 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enlarged veins in or near the anus that may cause pain or bleeding.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90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864003"/>
              </p:ext>
            </p:extLst>
          </p:nvPr>
        </p:nvGraphicFramePr>
        <p:xfrm>
          <a:off x="166002" y="2557625"/>
          <a:ext cx="11896587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1767"/>
                <a:gridCol w="8704820"/>
              </a:tblGrid>
              <a:tr h="380762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Term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1800" b="1" dirty="0">
                          <a:effectLst/>
                        </a:rPr>
                        <a:t>Meaning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0762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gastroenterologist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a specialist in the diagnosis and treatment of digestive system disorders.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0762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gastroenterology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the specialty concerned with the digestive system. 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0762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proctologist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a specialist in the diagnosis and treatment of rectal and anal disorders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0762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400" b="1" dirty="0">
                          <a:effectLst/>
                        </a:rPr>
                        <a:t>proctology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051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Study of the rectum and anus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71894" y="1539956"/>
            <a:ext cx="1005840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0"/>
              </a:spcAft>
              <a:tabLst>
                <a:tab pos="270510" algn="r"/>
              </a:tabLst>
            </a:pPr>
            <a:r>
              <a:rPr lang="en-US" sz="2800" b="1" dirty="0" smtClean="0">
                <a:solidFill>
                  <a:srgbClr val="0A09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Specialties and specialists of the digestive system</a:t>
            </a:r>
            <a:r>
              <a:rPr lang="en-US" b="1" dirty="0" smtClean="0">
                <a:solidFill>
                  <a:srgbClr val="0A09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74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449</Words>
  <Application>Microsoft Office PowerPoint</Application>
  <PresentationFormat>مخصص</PresentationFormat>
  <Paragraphs>114</Paragraphs>
  <Slides>9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The digestive system    </vt:lpstr>
      <vt:lpstr>The digestive system: </vt:lpstr>
      <vt:lpstr>عرض تقديمي في PowerPoint</vt:lpstr>
      <vt:lpstr>عرض تقديمي في PowerPoint</vt:lpstr>
      <vt:lpstr>عرض تقديمي في PowerPoint</vt:lpstr>
      <vt:lpstr>Accessory organs: The accessory organs are salivary glands, liver, gallbladder and pancreas Disorders of upper GI Tract:-</vt:lpstr>
      <vt:lpstr>Disorders of the lower GI tract: </vt:lpstr>
      <vt:lpstr>A few additional conditions, symptoms, or disorders of the digestive system include: </vt:lpstr>
      <vt:lpstr>عرض تقديمي في PowerPoint</vt:lpstr>
    </vt:vector>
  </TitlesOfParts>
  <Company>SACC - ANAS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2O14</dc:creator>
  <cp:lastModifiedBy>we</cp:lastModifiedBy>
  <cp:revision>35</cp:revision>
  <dcterms:created xsi:type="dcterms:W3CDTF">2015-12-20T16:19:13Z</dcterms:created>
  <dcterms:modified xsi:type="dcterms:W3CDTF">2022-01-18T02:08:34Z</dcterms:modified>
</cp:coreProperties>
</file>